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798" r:id="rId5"/>
    <p:sldId id="580" r:id="rId6"/>
    <p:sldId id="729" r:id="rId7"/>
    <p:sldId id="730" r:id="rId8"/>
    <p:sldId id="731" r:id="rId9"/>
    <p:sldId id="797" r:id="rId10"/>
    <p:sldId id="586" r:id="rId11"/>
    <p:sldId id="348" r:id="rId12"/>
    <p:sldId id="423" r:id="rId13"/>
    <p:sldId id="804" r:id="rId14"/>
    <p:sldId id="372" r:id="rId15"/>
    <p:sldId id="805" r:id="rId16"/>
    <p:sldId id="814" r:id="rId17"/>
    <p:sldId id="801" r:id="rId18"/>
    <p:sldId id="401" r:id="rId19"/>
    <p:sldId id="807" r:id="rId20"/>
    <p:sldId id="806" r:id="rId21"/>
    <p:sldId id="815" r:id="rId22"/>
    <p:sldId id="808" r:id="rId23"/>
    <p:sldId id="816" r:id="rId24"/>
    <p:sldId id="800" r:id="rId25"/>
    <p:sldId id="262" r:id="rId26"/>
    <p:sldId id="269" r:id="rId27"/>
    <p:sldId id="812" r:id="rId28"/>
    <p:sldId id="813" r:id="rId29"/>
    <p:sldId id="81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37" autoAdjust="0"/>
    <p:restoredTop sz="93899" autoAdjust="0"/>
  </p:normalViewPr>
  <p:slideViewPr>
    <p:cSldViewPr snapToGrid="0">
      <p:cViewPr varScale="1">
        <p:scale>
          <a:sx n="68" d="100"/>
          <a:sy n="68" d="100"/>
        </p:scale>
        <p:origin x="3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4E6505-AB23-4346-846F-22CC2149D1CB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3B126F3-8558-4373-96EE-B24907048BE8}">
      <dgm:prSet phldrT="[文字]" custT="1"/>
      <dgm:spPr/>
      <dgm:t>
        <a:bodyPr/>
        <a:lstStyle/>
        <a:p>
          <a:r>
            <a:rPr lang="en-US" altLang="zh-TW" sz="2800" dirty="0"/>
            <a:t>Policy Gradient</a:t>
          </a:r>
          <a:endParaRPr lang="zh-TW" altLang="en-US" sz="2800" dirty="0"/>
        </a:p>
      </dgm:t>
    </dgm:pt>
    <dgm:pt modelId="{E12F10F3-D27D-4B01-BD88-ADB5013B4899}" type="parTrans" cxnId="{C2AC145F-DF86-489A-B9EE-88A9FE1C73D1}">
      <dgm:prSet/>
      <dgm:spPr/>
      <dgm:t>
        <a:bodyPr/>
        <a:lstStyle/>
        <a:p>
          <a:endParaRPr lang="zh-TW" altLang="en-US"/>
        </a:p>
      </dgm:t>
    </dgm:pt>
    <dgm:pt modelId="{C5E3C0A2-B111-49F6-B102-861E799F83FF}" type="sibTrans" cxnId="{C2AC145F-DF86-489A-B9EE-88A9FE1C73D1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2F28EE-D817-40A7-993C-D9662F835550}">
          <dgm:prSet phldrT="[文字]" custT="1"/>
          <dgm:spPr/>
          <dgm:t>
            <a:bodyPr/>
            <a:lstStyle/>
            <a:p>
              <a:r>
                <a:rPr lang="en-US" altLang="zh-TW" sz="2800" dirty="0"/>
                <a:t>On-policy </a:t>
              </a:r>
              <a14:m>
                <m:oMath xmlns:m="http://schemas.openxmlformats.org/officeDocument/2006/math">
                  <m:r>
                    <a:rPr lang="en-US" altLang="zh-TW" sz="28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Off-policy </a:t>
              </a:r>
              <a:endParaRPr lang="zh-TW" altLang="en-US" sz="2800" dirty="0"/>
            </a:p>
          </dgm:t>
        </dgm:pt>
      </mc:Choice>
      <mc:Fallback xmlns="">
        <dgm:pt modelId="{312F28EE-D817-40A7-993C-D9662F835550}">
          <dgm:prSet phldrT="[文字]" custT="1"/>
          <dgm:spPr/>
          <dgm:t>
            <a:bodyPr/>
            <a:lstStyle/>
            <a:p>
              <a:r>
                <a:rPr lang="en-US" altLang="zh-TW" sz="2800" dirty="0"/>
                <a:t>On-policy </a:t>
              </a:r>
              <a:r>
                <a:rPr lang="en-US" altLang="zh-TW" sz="280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Off-policy </a:t>
              </a:r>
              <a:endParaRPr lang="zh-TW" altLang="en-US" sz="2800" dirty="0"/>
            </a:p>
          </dgm:t>
        </dgm:pt>
      </mc:Fallback>
    </mc:AlternateContent>
    <dgm:pt modelId="{AB0286F9-7335-4249-BCAE-BF1944BB1D86}" type="parTrans" cxnId="{FCC1ABEA-351A-4D5C-AA40-C30250DC4126}">
      <dgm:prSet/>
      <dgm:spPr/>
      <dgm:t>
        <a:bodyPr/>
        <a:lstStyle/>
        <a:p>
          <a:endParaRPr lang="zh-TW" altLang="en-US"/>
        </a:p>
      </dgm:t>
    </dgm:pt>
    <dgm:pt modelId="{303BEE2C-A08B-43AA-88C8-405BB487E9F5}" type="sibTrans" cxnId="{FCC1ABEA-351A-4D5C-AA40-C30250DC4126}">
      <dgm:prSet/>
      <dgm:spPr/>
      <dgm:t>
        <a:bodyPr/>
        <a:lstStyle/>
        <a:p>
          <a:endParaRPr lang="zh-TW" altLang="en-US"/>
        </a:p>
      </dgm:t>
    </dgm:pt>
    <dgm:pt modelId="{E20F5EF8-CDFC-47CB-9A9B-F1AA4EE2CF10}">
      <dgm:prSet phldrT="[文字]" custT="1"/>
      <dgm:spPr/>
      <dgm:t>
        <a:bodyPr/>
        <a:lstStyle/>
        <a:p>
          <a:r>
            <a:rPr lang="en-US" altLang="zh-TW" sz="2800" dirty="0"/>
            <a:t>Add constraint</a:t>
          </a:r>
          <a:endParaRPr lang="zh-TW" altLang="en-US" sz="2800" dirty="0"/>
        </a:p>
      </dgm:t>
    </dgm:pt>
    <dgm:pt modelId="{255E0038-F8C6-4A48-840F-BFE41248DFE2}" type="parTrans" cxnId="{D190B372-2B13-41EE-8AD6-725C6ABDABE5}">
      <dgm:prSet/>
      <dgm:spPr/>
      <dgm:t>
        <a:bodyPr/>
        <a:lstStyle/>
        <a:p>
          <a:endParaRPr lang="zh-TW" altLang="en-US"/>
        </a:p>
      </dgm:t>
    </dgm:pt>
    <dgm:pt modelId="{F6B3FF73-8E8D-4A27-B099-1B0D78EE42E6}" type="sibTrans" cxnId="{D190B372-2B13-41EE-8AD6-725C6ABDABE5}">
      <dgm:prSet/>
      <dgm:spPr/>
      <dgm:t>
        <a:bodyPr/>
        <a:lstStyle/>
        <a:p>
          <a:endParaRPr lang="zh-TW" altLang="en-US"/>
        </a:p>
      </dgm:t>
    </dgm:pt>
    <dgm:pt modelId="{8A6C4AAA-6170-4379-8A26-80DBA5FA7D7E}" type="pres">
      <dgm:prSet presAssocID="{BB4E6505-AB23-4346-846F-22CC2149D1CB}" presName="Name0" presStyleCnt="0">
        <dgm:presLayoutVars>
          <dgm:dir/>
          <dgm:resizeHandles val="exact"/>
        </dgm:presLayoutVars>
      </dgm:prSet>
      <dgm:spPr/>
    </dgm:pt>
    <dgm:pt modelId="{1BF52871-F2D4-4A0F-8708-35E32F4A8C25}" type="pres">
      <dgm:prSet presAssocID="{A3B126F3-8558-4373-96EE-B24907048BE8}" presName="node" presStyleLbl="node1" presStyleIdx="0" presStyleCnt="3">
        <dgm:presLayoutVars>
          <dgm:bulletEnabled val="1"/>
        </dgm:presLayoutVars>
      </dgm:prSet>
      <dgm:spPr/>
    </dgm:pt>
    <dgm:pt modelId="{22C935B8-BB7F-445D-8761-57495CEFC7EF}" type="pres">
      <dgm:prSet presAssocID="{C5E3C0A2-B111-49F6-B102-861E799F83FF}" presName="sibTrans" presStyleLbl="sibTrans2D1" presStyleIdx="0" presStyleCnt="2"/>
      <dgm:spPr/>
    </dgm:pt>
    <dgm:pt modelId="{777C0E2E-EC47-4D92-9DFD-38908D46AF18}" type="pres">
      <dgm:prSet presAssocID="{C5E3C0A2-B111-49F6-B102-861E799F83FF}" presName="connectorText" presStyleLbl="sibTrans2D1" presStyleIdx="0" presStyleCnt="2"/>
      <dgm:spPr/>
    </dgm:pt>
    <dgm:pt modelId="{2B086F11-CEAE-4DD6-BA61-1B7224B8EFF7}" type="pres">
      <dgm:prSet presAssocID="{312F28EE-D817-40A7-993C-D9662F835550}" presName="node" presStyleLbl="node1" presStyleIdx="1" presStyleCnt="3">
        <dgm:presLayoutVars>
          <dgm:bulletEnabled val="1"/>
        </dgm:presLayoutVars>
      </dgm:prSet>
      <dgm:spPr/>
    </dgm:pt>
    <dgm:pt modelId="{3C5BB5F9-5264-4D4B-BBC9-AA81457F6CDE}" type="pres">
      <dgm:prSet presAssocID="{303BEE2C-A08B-43AA-88C8-405BB487E9F5}" presName="sibTrans" presStyleLbl="sibTrans2D1" presStyleIdx="1" presStyleCnt="2"/>
      <dgm:spPr/>
    </dgm:pt>
    <dgm:pt modelId="{4DCA6067-5602-4E51-BC27-5C8E135D5E64}" type="pres">
      <dgm:prSet presAssocID="{303BEE2C-A08B-43AA-88C8-405BB487E9F5}" presName="connectorText" presStyleLbl="sibTrans2D1" presStyleIdx="1" presStyleCnt="2"/>
      <dgm:spPr/>
    </dgm:pt>
    <dgm:pt modelId="{F61CEE59-7903-4F4B-A217-CACB27E9F06F}" type="pres">
      <dgm:prSet presAssocID="{E20F5EF8-CDFC-47CB-9A9B-F1AA4EE2CF10}" presName="node" presStyleLbl="node1" presStyleIdx="2" presStyleCnt="3">
        <dgm:presLayoutVars>
          <dgm:bulletEnabled val="1"/>
        </dgm:presLayoutVars>
      </dgm:prSet>
      <dgm:spPr/>
    </dgm:pt>
  </dgm:ptLst>
  <dgm:cxnLst>
    <dgm:cxn modelId="{2BF9CB2F-5C58-4E94-B237-97A8F60BDC3B}" type="presOf" srcId="{A3B126F3-8558-4373-96EE-B24907048BE8}" destId="{1BF52871-F2D4-4A0F-8708-35E32F4A8C25}" srcOrd="0" destOrd="0" presId="urn:microsoft.com/office/officeart/2005/8/layout/process1"/>
    <dgm:cxn modelId="{C7856231-8420-45B4-9156-9583760F5895}" type="presOf" srcId="{C5E3C0A2-B111-49F6-B102-861E799F83FF}" destId="{777C0E2E-EC47-4D92-9DFD-38908D46AF18}" srcOrd="1" destOrd="0" presId="urn:microsoft.com/office/officeart/2005/8/layout/process1"/>
    <dgm:cxn modelId="{ACA94A3E-BA1B-4B67-8A76-670BDC4C643B}" type="presOf" srcId="{BB4E6505-AB23-4346-846F-22CC2149D1CB}" destId="{8A6C4AAA-6170-4379-8A26-80DBA5FA7D7E}" srcOrd="0" destOrd="0" presId="urn:microsoft.com/office/officeart/2005/8/layout/process1"/>
    <dgm:cxn modelId="{C2AC145F-DF86-489A-B9EE-88A9FE1C73D1}" srcId="{BB4E6505-AB23-4346-846F-22CC2149D1CB}" destId="{A3B126F3-8558-4373-96EE-B24907048BE8}" srcOrd="0" destOrd="0" parTransId="{E12F10F3-D27D-4B01-BD88-ADB5013B4899}" sibTransId="{C5E3C0A2-B111-49F6-B102-861E799F83FF}"/>
    <dgm:cxn modelId="{D190B372-2B13-41EE-8AD6-725C6ABDABE5}" srcId="{BB4E6505-AB23-4346-846F-22CC2149D1CB}" destId="{E20F5EF8-CDFC-47CB-9A9B-F1AA4EE2CF10}" srcOrd="2" destOrd="0" parTransId="{255E0038-F8C6-4A48-840F-BFE41248DFE2}" sibTransId="{F6B3FF73-8E8D-4A27-B099-1B0D78EE42E6}"/>
    <dgm:cxn modelId="{B2663A83-F4C0-4B0C-B60C-81366B754023}" type="presOf" srcId="{303BEE2C-A08B-43AA-88C8-405BB487E9F5}" destId="{3C5BB5F9-5264-4D4B-BBC9-AA81457F6CDE}" srcOrd="0" destOrd="0" presId="urn:microsoft.com/office/officeart/2005/8/layout/process1"/>
    <dgm:cxn modelId="{DA21B99C-675D-4FD8-B0A3-7EBED79391F8}" type="presOf" srcId="{C5E3C0A2-B111-49F6-B102-861E799F83FF}" destId="{22C935B8-BB7F-445D-8761-57495CEFC7EF}" srcOrd="0" destOrd="0" presId="urn:microsoft.com/office/officeart/2005/8/layout/process1"/>
    <dgm:cxn modelId="{7491D5C2-C9DE-4979-A58D-3B9E3B1A1170}" type="presOf" srcId="{E20F5EF8-CDFC-47CB-9A9B-F1AA4EE2CF10}" destId="{F61CEE59-7903-4F4B-A217-CACB27E9F06F}" srcOrd="0" destOrd="0" presId="urn:microsoft.com/office/officeart/2005/8/layout/process1"/>
    <dgm:cxn modelId="{03D9EECD-A739-4E87-8188-895E697D8EC7}" type="presOf" srcId="{312F28EE-D817-40A7-993C-D9662F835550}" destId="{2B086F11-CEAE-4DD6-BA61-1B7224B8EFF7}" srcOrd="0" destOrd="0" presId="urn:microsoft.com/office/officeart/2005/8/layout/process1"/>
    <dgm:cxn modelId="{133139CE-0914-471A-9B41-954BC6A5DB68}" type="presOf" srcId="{303BEE2C-A08B-43AA-88C8-405BB487E9F5}" destId="{4DCA6067-5602-4E51-BC27-5C8E135D5E64}" srcOrd="1" destOrd="0" presId="urn:microsoft.com/office/officeart/2005/8/layout/process1"/>
    <dgm:cxn modelId="{FCC1ABEA-351A-4D5C-AA40-C30250DC4126}" srcId="{BB4E6505-AB23-4346-846F-22CC2149D1CB}" destId="{312F28EE-D817-40A7-993C-D9662F835550}" srcOrd="1" destOrd="0" parTransId="{AB0286F9-7335-4249-BCAE-BF1944BB1D86}" sibTransId="{303BEE2C-A08B-43AA-88C8-405BB487E9F5}"/>
    <dgm:cxn modelId="{6A2D7DF4-A969-45AE-A647-6EF30A1E8DE9}" type="presParOf" srcId="{8A6C4AAA-6170-4379-8A26-80DBA5FA7D7E}" destId="{1BF52871-F2D4-4A0F-8708-35E32F4A8C25}" srcOrd="0" destOrd="0" presId="urn:microsoft.com/office/officeart/2005/8/layout/process1"/>
    <dgm:cxn modelId="{76B426CC-721C-4471-BCF4-B61E186BAE02}" type="presParOf" srcId="{8A6C4AAA-6170-4379-8A26-80DBA5FA7D7E}" destId="{22C935B8-BB7F-445D-8761-57495CEFC7EF}" srcOrd="1" destOrd="0" presId="urn:microsoft.com/office/officeart/2005/8/layout/process1"/>
    <dgm:cxn modelId="{08D44B47-9A1F-413E-A62C-01CDBDEBBA74}" type="presParOf" srcId="{22C935B8-BB7F-445D-8761-57495CEFC7EF}" destId="{777C0E2E-EC47-4D92-9DFD-38908D46AF18}" srcOrd="0" destOrd="0" presId="urn:microsoft.com/office/officeart/2005/8/layout/process1"/>
    <dgm:cxn modelId="{7253156F-8C69-4716-BB9D-25456844309D}" type="presParOf" srcId="{8A6C4AAA-6170-4379-8A26-80DBA5FA7D7E}" destId="{2B086F11-CEAE-4DD6-BA61-1B7224B8EFF7}" srcOrd="2" destOrd="0" presId="urn:microsoft.com/office/officeart/2005/8/layout/process1"/>
    <dgm:cxn modelId="{E068CE8B-0D1D-4EF8-9543-53155CB69549}" type="presParOf" srcId="{8A6C4AAA-6170-4379-8A26-80DBA5FA7D7E}" destId="{3C5BB5F9-5264-4D4B-BBC9-AA81457F6CDE}" srcOrd="3" destOrd="0" presId="urn:microsoft.com/office/officeart/2005/8/layout/process1"/>
    <dgm:cxn modelId="{F38C5337-EC51-4179-97F8-7E16DF11B6F7}" type="presParOf" srcId="{3C5BB5F9-5264-4D4B-BBC9-AA81457F6CDE}" destId="{4DCA6067-5602-4E51-BC27-5C8E135D5E64}" srcOrd="0" destOrd="0" presId="urn:microsoft.com/office/officeart/2005/8/layout/process1"/>
    <dgm:cxn modelId="{103F0E30-E254-4301-9511-13386D573ECA}" type="presParOf" srcId="{8A6C4AAA-6170-4379-8A26-80DBA5FA7D7E}" destId="{F61CEE59-7903-4F4B-A217-CACB27E9F0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4E6505-AB23-4346-846F-22CC2149D1CB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3B126F3-8558-4373-96EE-B24907048BE8}">
      <dgm:prSet phldrT="[文字]" custT="1"/>
      <dgm:spPr/>
      <dgm:t>
        <a:bodyPr/>
        <a:lstStyle/>
        <a:p>
          <a:r>
            <a:rPr lang="en-US" altLang="zh-TW" sz="2800" dirty="0"/>
            <a:t>Policy Gradient</a:t>
          </a:r>
          <a:endParaRPr lang="zh-TW" altLang="en-US" sz="2800" dirty="0"/>
        </a:p>
      </dgm:t>
    </dgm:pt>
    <dgm:pt modelId="{E12F10F3-D27D-4B01-BD88-ADB5013B4899}" type="parTrans" cxnId="{C2AC145F-DF86-489A-B9EE-88A9FE1C73D1}">
      <dgm:prSet/>
      <dgm:spPr/>
      <dgm:t>
        <a:bodyPr/>
        <a:lstStyle/>
        <a:p>
          <a:endParaRPr lang="zh-TW" altLang="en-US"/>
        </a:p>
      </dgm:t>
    </dgm:pt>
    <dgm:pt modelId="{C5E3C0A2-B111-49F6-B102-861E799F83FF}" type="sibTrans" cxnId="{C2AC145F-DF86-489A-B9EE-88A9FE1C73D1}">
      <dgm:prSet/>
      <dgm:spPr/>
      <dgm:t>
        <a:bodyPr/>
        <a:lstStyle/>
        <a:p>
          <a:endParaRPr lang="zh-TW" altLang="en-US"/>
        </a:p>
      </dgm:t>
    </dgm:pt>
    <dgm:pt modelId="{312F28EE-D817-40A7-993C-D9662F835550}">
      <dgm:prSet phldrT="[文字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AB0286F9-7335-4249-BCAE-BF1944BB1D86}" type="parTrans" cxnId="{FCC1ABEA-351A-4D5C-AA40-C30250DC4126}">
      <dgm:prSet/>
      <dgm:spPr/>
      <dgm:t>
        <a:bodyPr/>
        <a:lstStyle/>
        <a:p>
          <a:endParaRPr lang="zh-TW" altLang="en-US"/>
        </a:p>
      </dgm:t>
    </dgm:pt>
    <dgm:pt modelId="{303BEE2C-A08B-43AA-88C8-405BB487E9F5}" type="sibTrans" cxnId="{FCC1ABEA-351A-4D5C-AA40-C30250DC4126}">
      <dgm:prSet/>
      <dgm:spPr/>
      <dgm:t>
        <a:bodyPr/>
        <a:lstStyle/>
        <a:p>
          <a:endParaRPr lang="zh-TW" altLang="en-US"/>
        </a:p>
      </dgm:t>
    </dgm:pt>
    <dgm:pt modelId="{E20F5EF8-CDFC-47CB-9A9B-F1AA4EE2CF10}">
      <dgm:prSet phldrT="[文字]" custT="1"/>
      <dgm:spPr/>
      <dgm:t>
        <a:bodyPr/>
        <a:lstStyle/>
        <a:p>
          <a:r>
            <a:rPr lang="en-US" altLang="zh-TW" sz="2800" dirty="0"/>
            <a:t>Add constraint</a:t>
          </a:r>
          <a:endParaRPr lang="zh-TW" altLang="en-US" sz="2800" dirty="0"/>
        </a:p>
      </dgm:t>
    </dgm:pt>
    <dgm:pt modelId="{255E0038-F8C6-4A48-840F-BFE41248DFE2}" type="parTrans" cxnId="{D190B372-2B13-41EE-8AD6-725C6ABDABE5}">
      <dgm:prSet/>
      <dgm:spPr/>
      <dgm:t>
        <a:bodyPr/>
        <a:lstStyle/>
        <a:p>
          <a:endParaRPr lang="zh-TW" altLang="en-US"/>
        </a:p>
      </dgm:t>
    </dgm:pt>
    <dgm:pt modelId="{F6B3FF73-8E8D-4A27-B099-1B0D78EE42E6}" type="sibTrans" cxnId="{D190B372-2B13-41EE-8AD6-725C6ABDABE5}">
      <dgm:prSet/>
      <dgm:spPr/>
      <dgm:t>
        <a:bodyPr/>
        <a:lstStyle/>
        <a:p>
          <a:endParaRPr lang="zh-TW" altLang="en-US"/>
        </a:p>
      </dgm:t>
    </dgm:pt>
    <dgm:pt modelId="{8A6C4AAA-6170-4379-8A26-80DBA5FA7D7E}" type="pres">
      <dgm:prSet presAssocID="{BB4E6505-AB23-4346-846F-22CC2149D1CB}" presName="Name0" presStyleCnt="0">
        <dgm:presLayoutVars>
          <dgm:dir/>
          <dgm:resizeHandles val="exact"/>
        </dgm:presLayoutVars>
      </dgm:prSet>
      <dgm:spPr/>
    </dgm:pt>
    <dgm:pt modelId="{1BF52871-F2D4-4A0F-8708-35E32F4A8C25}" type="pres">
      <dgm:prSet presAssocID="{A3B126F3-8558-4373-96EE-B24907048BE8}" presName="node" presStyleLbl="node1" presStyleIdx="0" presStyleCnt="3">
        <dgm:presLayoutVars>
          <dgm:bulletEnabled val="1"/>
        </dgm:presLayoutVars>
      </dgm:prSet>
      <dgm:spPr/>
    </dgm:pt>
    <dgm:pt modelId="{22C935B8-BB7F-445D-8761-57495CEFC7EF}" type="pres">
      <dgm:prSet presAssocID="{C5E3C0A2-B111-49F6-B102-861E799F83FF}" presName="sibTrans" presStyleLbl="sibTrans2D1" presStyleIdx="0" presStyleCnt="2"/>
      <dgm:spPr/>
    </dgm:pt>
    <dgm:pt modelId="{777C0E2E-EC47-4D92-9DFD-38908D46AF18}" type="pres">
      <dgm:prSet presAssocID="{C5E3C0A2-B111-49F6-B102-861E799F83FF}" presName="connectorText" presStyleLbl="sibTrans2D1" presStyleIdx="0" presStyleCnt="2"/>
      <dgm:spPr/>
    </dgm:pt>
    <dgm:pt modelId="{2B086F11-CEAE-4DD6-BA61-1B7224B8EFF7}" type="pres">
      <dgm:prSet presAssocID="{312F28EE-D817-40A7-993C-D9662F835550}" presName="node" presStyleLbl="node1" presStyleIdx="1" presStyleCnt="3">
        <dgm:presLayoutVars>
          <dgm:bulletEnabled val="1"/>
        </dgm:presLayoutVars>
      </dgm:prSet>
      <dgm:spPr/>
    </dgm:pt>
    <dgm:pt modelId="{3C5BB5F9-5264-4D4B-BBC9-AA81457F6CDE}" type="pres">
      <dgm:prSet presAssocID="{303BEE2C-A08B-43AA-88C8-405BB487E9F5}" presName="sibTrans" presStyleLbl="sibTrans2D1" presStyleIdx="1" presStyleCnt="2"/>
      <dgm:spPr/>
    </dgm:pt>
    <dgm:pt modelId="{4DCA6067-5602-4E51-BC27-5C8E135D5E64}" type="pres">
      <dgm:prSet presAssocID="{303BEE2C-A08B-43AA-88C8-405BB487E9F5}" presName="connectorText" presStyleLbl="sibTrans2D1" presStyleIdx="1" presStyleCnt="2"/>
      <dgm:spPr/>
    </dgm:pt>
    <dgm:pt modelId="{F61CEE59-7903-4F4B-A217-CACB27E9F06F}" type="pres">
      <dgm:prSet presAssocID="{E20F5EF8-CDFC-47CB-9A9B-F1AA4EE2CF10}" presName="node" presStyleLbl="node1" presStyleIdx="2" presStyleCnt="3">
        <dgm:presLayoutVars>
          <dgm:bulletEnabled val="1"/>
        </dgm:presLayoutVars>
      </dgm:prSet>
      <dgm:spPr/>
    </dgm:pt>
  </dgm:ptLst>
  <dgm:cxnLst>
    <dgm:cxn modelId="{2BF9CB2F-5C58-4E94-B237-97A8F60BDC3B}" type="presOf" srcId="{A3B126F3-8558-4373-96EE-B24907048BE8}" destId="{1BF52871-F2D4-4A0F-8708-35E32F4A8C25}" srcOrd="0" destOrd="0" presId="urn:microsoft.com/office/officeart/2005/8/layout/process1"/>
    <dgm:cxn modelId="{C7856231-8420-45B4-9156-9583760F5895}" type="presOf" srcId="{C5E3C0A2-B111-49F6-B102-861E799F83FF}" destId="{777C0E2E-EC47-4D92-9DFD-38908D46AF18}" srcOrd="1" destOrd="0" presId="urn:microsoft.com/office/officeart/2005/8/layout/process1"/>
    <dgm:cxn modelId="{ACA94A3E-BA1B-4B67-8A76-670BDC4C643B}" type="presOf" srcId="{BB4E6505-AB23-4346-846F-22CC2149D1CB}" destId="{8A6C4AAA-6170-4379-8A26-80DBA5FA7D7E}" srcOrd="0" destOrd="0" presId="urn:microsoft.com/office/officeart/2005/8/layout/process1"/>
    <dgm:cxn modelId="{C2AC145F-DF86-489A-B9EE-88A9FE1C73D1}" srcId="{BB4E6505-AB23-4346-846F-22CC2149D1CB}" destId="{A3B126F3-8558-4373-96EE-B24907048BE8}" srcOrd="0" destOrd="0" parTransId="{E12F10F3-D27D-4B01-BD88-ADB5013B4899}" sibTransId="{C5E3C0A2-B111-49F6-B102-861E799F83FF}"/>
    <dgm:cxn modelId="{D190B372-2B13-41EE-8AD6-725C6ABDABE5}" srcId="{BB4E6505-AB23-4346-846F-22CC2149D1CB}" destId="{E20F5EF8-CDFC-47CB-9A9B-F1AA4EE2CF10}" srcOrd="2" destOrd="0" parTransId="{255E0038-F8C6-4A48-840F-BFE41248DFE2}" sibTransId="{F6B3FF73-8E8D-4A27-B099-1B0D78EE42E6}"/>
    <dgm:cxn modelId="{B2663A83-F4C0-4B0C-B60C-81366B754023}" type="presOf" srcId="{303BEE2C-A08B-43AA-88C8-405BB487E9F5}" destId="{3C5BB5F9-5264-4D4B-BBC9-AA81457F6CDE}" srcOrd="0" destOrd="0" presId="urn:microsoft.com/office/officeart/2005/8/layout/process1"/>
    <dgm:cxn modelId="{DA21B99C-675D-4FD8-B0A3-7EBED79391F8}" type="presOf" srcId="{C5E3C0A2-B111-49F6-B102-861E799F83FF}" destId="{22C935B8-BB7F-445D-8761-57495CEFC7EF}" srcOrd="0" destOrd="0" presId="urn:microsoft.com/office/officeart/2005/8/layout/process1"/>
    <dgm:cxn modelId="{7491D5C2-C9DE-4979-A58D-3B9E3B1A1170}" type="presOf" srcId="{E20F5EF8-CDFC-47CB-9A9B-F1AA4EE2CF10}" destId="{F61CEE59-7903-4F4B-A217-CACB27E9F06F}" srcOrd="0" destOrd="0" presId="urn:microsoft.com/office/officeart/2005/8/layout/process1"/>
    <dgm:cxn modelId="{03D9EECD-A739-4E87-8188-895E697D8EC7}" type="presOf" srcId="{312F28EE-D817-40A7-993C-D9662F835550}" destId="{2B086F11-CEAE-4DD6-BA61-1B7224B8EFF7}" srcOrd="0" destOrd="0" presId="urn:microsoft.com/office/officeart/2005/8/layout/process1"/>
    <dgm:cxn modelId="{133139CE-0914-471A-9B41-954BC6A5DB68}" type="presOf" srcId="{303BEE2C-A08B-43AA-88C8-405BB487E9F5}" destId="{4DCA6067-5602-4E51-BC27-5C8E135D5E64}" srcOrd="1" destOrd="0" presId="urn:microsoft.com/office/officeart/2005/8/layout/process1"/>
    <dgm:cxn modelId="{FCC1ABEA-351A-4D5C-AA40-C30250DC4126}" srcId="{BB4E6505-AB23-4346-846F-22CC2149D1CB}" destId="{312F28EE-D817-40A7-993C-D9662F835550}" srcOrd="1" destOrd="0" parTransId="{AB0286F9-7335-4249-BCAE-BF1944BB1D86}" sibTransId="{303BEE2C-A08B-43AA-88C8-405BB487E9F5}"/>
    <dgm:cxn modelId="{6A2D7DF4-A969-45AE-A647-6EF30A1E8DE9}" type="presParOf" srcId="{8A6C4AAA-6170-4379-8A26-80DBA5FA7D7E}" destId="{1BF52871-F2D4-4A0F-8708-35E32F4A8C25}" srcOrd="0" destOrd="0" presId="urn:microsoft.com/office/officeart/2005/8/layout/process1"/>
    <dgm:cxn modelId="{76B426CC-721C-4471-BCF4-B61E186BAE02}" type="presParOf" srcId="{8A6C4AAA-6170-4379-8A26-80DBA5FA7D7E}" destId="{22C935B8-BB7F-445D-8761-57495CEFC7EF}" srcOrd="1" destOrd="0" presId="urn:microsoft.com/office/officeart/2005/8/layout/process1"/>
    <dgm:cxn modelId="{08D44B47-9A1F-413E-A62C-01CDBDEBBA74}" type="presParOf" srcId="{22C935B8-BB7F-445D-8761-57495CEFC7EF}" destId="{777C0E2E-EC47-4D92-9DFD-38908D46AF18}" srcOrd="0" destOrd="0" presId="urn:microsoft.com/office/officeart/2005/8/layout/process1"/>
    <dgm:cxn modelId="{7253156F-8C69-4716-BB9D-25456844309D}" type="presParOf" srcId="{8A6C4AAA-6170-4379-8A26-80DBA5FA7D7E}" destId="{2B086F11-CEAE-4DD6-BA61-1B7224B8EFF7}" srcOrd="2" destOrd="0" presId="urn:microsoft.com/office/officeart/2005/8/layout/process1"/>
    <dgm:cxn modelId="{E068CE8B-0D1D-4EF8-9543-53155CB69549}" type="presParOf" srcId="{8A6C4AAA-6170-4379-8A26-80DBA5FA7D7E}" destId="{3C5BB5F9-5264-4D4B-BBC9-AA81457F6CDE}" srcOrd="3" destOrd="0" presId="urn:microsoft.com/office/officeart/2005/8/layout/process1"/>
    <dgm:cxn modelId="{F38C5337-EC51-4179-97F8-7E16DF11B6F7}" type="presParOf" srcId="{3C5BB5F9-5264-4D4B-BBC9-AA81457F6CDE}" destId="{4DCA6067-5602-4E51-BC27-5C8E135D5E64}" srcOrd="0" destOrd="0" presId="urn:microsoft.com/office/officeart/2005/8/layout/process1"/>
    <dgm:cxn modelId="{103F0E30-E254-4301-9511-13386D573ECA}" type="presParOf" srcId="{8A6C4AAA-6170-4379-8A26-80DBA5FA7D7E}" destId="{F61CEE59-7903-4F4B-A217-CACB27E9F0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52871-F2D4-4A0F-8708-35E32F4A8C25}">
      <dsp:nvSpPr>
        <dsp:cNvPr id="0" name=""/>
        <dsp:cNvSpPr/>
      </dsp:nvSpPr>
      <dsp:spPr>
        <a:xfrm>
          <a:off x="7608" y="1149488"/>
          <a:ext cx="2274148" cy="13644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Policy Gradient</a:t>
          </a:r>
          <a:endParaRPr lang="zh-TW" altLang="en-US" sz="2800" kern="1200" dirty="0"/>
        </a:p>
      </dsp:txBody>
      <dsp:txXfrm>
        <a:off x="47573" y="1189453"/>
        <a:ext cx="2194218" cy="1284559"/>
      </dsp:txXfrm>
    </dsp:sp>
    <dsp:sp modelId="{22C935B8-BB7F-445D-8761-57495CEFC7EF}">
      <dsp:nvSpPr>
        <dsp:cNvPr id="0" name=""/>
        <dsp:cNvSpPr/>
      </dsp:nvSpPr>
      <dsp:spPr>
        <a:xfrm>
          <a:off x="2509172" y="1549738"/>
          <a:ext cx="482119" cy="5639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/>
        </a:p>
      </dsp:txBody>
      <dsp:txXfrm>
        <a:off x="2509172" y="1662536"/>
        <a:ext cx="337483" cy="338392"/>
      </dsp:txXfrm>
    </dsp:sp>
    <dsp:sp modelId="{2B086F11-CEAE-4DD6-BA61-1B7224B8EFF7}">
      <dsp:nvSpPr>
        <dsp:cNvPr id="0" name=""/>
        <dsp:cNvSpPr/>
      </dsp:nvSpPr>
      <dsp:spPr>
        <a:xfrm>
          <a:off x="3191417" y="1149488"/>
          <a:ext cx="2274148" cy="1364489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On-policy </a:t>
          </a:r>
          <a14:m xmlns:a14="http://schemas.microsoft.com/office/drawing/2010/main">
            <m:oMath xmlns:m="http://schemas.openxmlformats.org/officeDocument/2006/math">
              <m:r>
                <a:rPr lang="en-US" altLang="zh-TW" sz="28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Off-policy </a:t>
          </a:r>
          <a:endParaRPr lang="zh-TW" altLang="en-US" sz="2800" kern="1200" dirty="0"/>
        </a:p>
      </dsp:txBody>
      <dsp:txXfrm>
        <a:off x="3231382" y="1189453"/>
        <a:ext cx="2194218" cy="1284559"/>
      </dsp:txXfrm>
    </dsp:sp>
    <dsp:sp modelId="{3C5BB5F9-5264-4D4B-BBC9-AA81457F6CDE}">
      <dsp:nvSpPr>
        <dsp:cNvPr id="0" name=""/>
        <dsp:cNvSpPr/>
      </dsp:nvSpPr>
      <dsp:spPr>
        <a:xfrm>
          <a:off x="5692980" y="1549738"/>
          <a:ext cx="482119" cy="5639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/>
        </a:p>
      </dsp:txBody>
      <dsp:txXfrm>
        <a:off x="5692980" y="1662536"/>
        <a:ext cx="337483" cy="338392"/>
      </dsp:txXfrm>
    </dsp:sp>
    <dsp:sp modelId="{F61CEE59-7903-4F4B-A217-CACB27E9F06F}">
      <dsp:nvSpPr>
        <dsp:cNvPr id="0" name=""/>
        <dsp:cNvSpPr/>
      </dsp:nvSpPr>
      <dsp:spPr>
        <a:xfrm>
          <a:off x="6375225" y="1149488"/>
          <a:ext cx="2274148" cy="1364489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Add constraint</a:t>
          </a:r>
          <a:endParaRPr lang="zh-TW" altLang="en-US" sz="2800" kern="1200" dirty="0"/>
        </a:p>
      </dsp:txBody>
      <dsp:txXfrm>
        <a:off x="6415190" y="1189453"/>
        <a:ext cx="2194218" cy="1284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CD17D-4BA5-4820-A360-49CDEF45388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E81C5-18E4-4F9D-8299-680D0C53B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402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https://www.youtube.com/watch?v=ycCtmp4hcUs&amp;list=PLkFD6_40KJIznC9CDbVTjAF2oyt8_VAe3&amp;index=14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http://rll.berkeley.edu/deeprlcourse/f17docs/lecture_4_policy_gradient.pdf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http://rll.berkeley.edu/deeprlcourse/f17docs/lecture_13_advanced_pg.pdf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Ref:http</a:t>
            </a:r>
            <a:r>
              <a:rPr lang="en-US" altLang="zh-TW" dirty="0"/>
              <a:t>://rll.berkeley.edu/</a:t>
            </a:r>
            <a:r>
              <a:rPr lang="en-US" altLang="zh-TW" dirty="0" err="1"/>
              <a:t>deeprlcourse</a:t>
            </a:r>
            <a:r>
              <a:rPr lang="en-US" altLang="zh-TW" dirty="0"/>
              <a:t>/docs/lec5.pdf</a:t>
            </a:r>
          </a:p>
          <a:p>
            <a:endParaRPr lang="en-US" altLang="zh-TW" dirty="0"/>
          </a:p>
          <a:p>
            <a:r>
              <a:rPr lang="en-US" altLang="zh-TW" dirty="0" err="1"/>
              <a:t>Ref:http</a:t>
            </a:r>
            <a:r>
              <a:rPr lang="en-US" altLang="zh-TW" dirty="0"/>
              <a:t>://www.cs.toronto.edu/~tingwuwang/trpo.pdf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81C5-18E4-4F9D-8299-680D0C53B21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954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Deep mind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81C5-18E4-4F9D-8299-680D0C53B21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908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openAI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81C5-18E4-4F9D-8299-680D0C53B21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Taking the action with the highest score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58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Usually there is some randomness in the environment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02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</a:t>
            </a:r>
            <a:r>
              <a:rPr lang="zh-TW" altLang="en-US" dirty="0"/>
              <a:t>https://www.youtube.com/watch?v=W8XF3ME8G2I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285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to play the game N times, </a:t>
                </a:r>
              </a:p>
              <a:p>
                <a:r>
                  <a:rPr lang="en-US" altLang="zh-TW" sz="1200" dirty="0"/>
                  <a:t>Obtain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dirty="0"/>
                  <a:t>Use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𝜋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  </a:t>
                </a:r>
                <a:r>
                  <a:rPr lang="en-US" altLang="zh-TW" sz="1200" dirty="0"/>
                  <a:t>to play the game N times, </a:t>
                </a:r>
              </a:p>
              <a:p>
                <a:r>
                  <a:rPr lang="en-US" altLang="zh-TW" sz="1200" dirty="0"/>
                  <a:t>Obtain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{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^1,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^2,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⋯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,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^𝑁 }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81C5-18E4-4F9D-8299-680D0C53B21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33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ahead steadily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81C5-18E4-4F9D-8299-680D0C53B21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46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04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06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7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0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48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32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9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97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16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80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14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8921E-2D34-4797-AAA8-E1A759596E41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58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21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35.png"/><Relationship Id="rId3" Type="http://schemas.openxmlformats.org/officeDocument/2006/relationships/image" Target="../media/image80.png"/><Relationship Id="rId7" Type="http://schemas.openxmlformats.org/officeDocument/2006/relationships/image" Target="../media/image107.png"/><Relationship Id="rId12" Type="http://schemas.openxmlformats.org/officeDocument/2006/relationships/image" Target="../media/image34.png"/><Relationship Id="rId2" Type="http://schemas.openxmlformats.org/officeDocument/2006/relationships/image" Target="../media/image7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11.png"/><Relationship Id="rId5" Type="http://schemas.openxmlformats.org/officeDocument/2006/relationships/image" Target="../media/image85.png"/><Relationship Id="rId15" Type="http://schemas.openxmlformats.org/officeDocument/2006/relationships/image" Target="../media/image37.png"/><Relationship Id="rId10" Type="http://schemas.openxmlformats.org/officeDocument/2006/relationships/image" Target="../media/image110.png"/><Relationship Id="rId4" Type="http://schemas.openxmlformats.org/officeDocument/2006/relationships/image" Target="../media/image81.png"/><Relationship Id="rId9" Type="http://schemas.openxmlformats.org/officeDocument/2006/relationships/image" Target="../media/image109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8.png"/><Relationship Id="rId7" Type="http://schemas.openxmlformats.org/officeDocument/2006/relationships/image" Target="../media/image11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92.png"/><Relationship Id="rId10" Type="http://schemas.openxmlformats.org/officeDocument/2006/relationships/image" Target="../media/image122.png"/><Relationship Id="rId4" Type="http://schemas.openxmlformats.org/officeDocument/2006/relationships/image" Target="../media/image91.png"/><Relationship Id="rId9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5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4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4.png"/><Relationship Id="rId5" Type="http://schemas.openxmlformats.org/officeDocument/2006/relationships/image" Target="../media/image147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6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1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3.png"/><Relationship Id="rId10" Type="http://schemas.openxmlformats.org/officeDocument/2006/relationships/image" Target="NULL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3.png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7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A3B02-46B5-4B52-BB99-431583EAA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23582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Proximal Policy Optimization (PPO)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0E529F-3C73-4C03-80D8-ABF1B3E4E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73440"/>
            <a:ext cx="6858000" cy="1655762"/>
          </a:xfrm>
        </p:spPr>
        <p:txBody>
          <a:bodyPr/>
          <a:lstStyle/>
          <a:p>
            <a:r>
              <a:rPr lang="en-US" altLang="zh-TW" dirty="0"/>
              <a:t>default reinforcement learning algorithm at </a:t>
            </a:r>
            <a:r>
              <a:rPr lang="en-US" altLang="zh-TW" dirty="0" err="1"/>
              <a:t>OpenAI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資料庫圖表 5">
                <a:extLst>
                  <a:ext uri="{FF2B5EF4-FFF2-40B4-BE49-F238E27FC236}">
                    <a16:creationId xmlns:a16="http://schemas.microsoft.com/office/drawing/2014/main" id="{F4B712B9-06D1-49E7-8D91-96DCCBA3CF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37039126"/>
                  </p:ext>
                </p:extLst>
              </p:nvPr>
            </p:nvGraphicFramePr>
            <p:xfrm>
              <a:off x="243508" y="3766931"/>
              <a:ext cx="8656983" cy="36634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6" name="資料庫圖表 5">
                <a:extLst>
                  <a:ext uri="{FF2B5EF4-FFF2-40B4-BE49-F238E27FC236}">
                    <a16:creationId xmlns:a16="http://schemas.microsoft.com/office/drawing/2014/main" id="{F4B712B9-06D1-49E7-8D91-96DCCBA3CF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37039126"/>
                  </p:ext>
                </p:extLst>
              </p:nvPr>
            </p:nvGraphicFramePr>
            <p:xfrm>
              <a:off x="243508" y="3766931"/>
              <a:ext cx="8656983" cy="36634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523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Actor, Environment, Reward </a:t>
            </a:r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1AA549-BD5C-4BFF-B535-4EB30DDCB380}"/>
              </a:ext>
            </a:extLst>
          </p:cNvPr>
          <p:cNvSpPr/>
          <p:nvPr/>
        </p:nvSpPr>
        <p:spPr>
          <a:xfrm>
            <a:off x="2224016" y="2363561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1D1A10F-64D1-43B8-A1AC-537F09E788F0}"/>
              </a:ext>
            </a:extLst>
          </p:cNvPr>
          <p:cNvCxnSpPr/>
          <p:nvPr/>
        </p:nvCxnSpPr>
        <p:spPr>
          <a:xfrm>
            <a:off x="2733396" y="213827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6A68E0C-F940-4420-BBF3-4873FEFB1346}"/>
              </a:ext>
            </a:extLst>
          </p:cNvPr>
          <p:cNvCxnSpPr/>
          <p:nvPr/>
        </p:nvCxnSpPr>
        <p:spPr>
          <a:xfrm>
            <a:off x="2733396" y="298641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/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/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64661657-9AA2-4738-9F55-4F82FB7D627B}"/>
              </a:ext>
            </a:extLst>
          </p:cNvPr>
          <p:cNvSpPr/>
          <p:nvPr/>
        </p:nvSpPr>
        <p:spPr>
          <a:xfrm>
            <a:off x="3664365" y="2363561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78A6E2B-0BEE-4252-97A6-E49CC988A8DD}"/>
              </a:ext>
            </a:extLst>
          </p:cNvPr>
          <p:cNvCxnSpPr>
            <a:cxnSpLocks/>
          </p:cNvCxnSpPr>
          <p:nvPr/>
        </p:nvCxnSpPr>
        <p:spPr>
          <a:xfrm>
            <a:off x="4158525" y="3013503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/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C6A9E217-B0DC-4D99-9EA3-16EBD201E9D1}"/>
              </a:ext>
            </a:extLst>
          </p:cNvPr>
          <p:cNvSpPr/>
          <p:nvPr/>
        </p:nvSpPr>
        <p:spPr>
          <a:xfrm>
            <a:off x="854232" y="23577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C712418-DAA7-4C82-A485-A9A075559A22}"/>
              </a:ext>
            </a:extLst>
          </p:cNvPr>
          <p:cNvCxnSpPr/>
          <p:nvPr/>
        </p:nvCxnSpPr>
        <p:spPr>
          <a:xfrm>
            <a:off x="1363589" y="299829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/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/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C447040D-BDAC-463A-8DF7-9CD1F7D78ADD}"/>
              </a:ext>
            </a:extLst>
          </p:cNvPr>
          <p:cNvCxnSpPr/>
          <p:nvPr/>
        </p:nvCxnSpPr>
        <p:spPr>
          <a:xfrm>
            <a:off x="4154695" y="211665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95190741-A9A4-458C-8F60-D43011C61160}"/>
              </a:ext>
            </a:extLst>
          </p:cNvPr>
          <p:cNvSpPr/>
          <p:nvPr/>
        </p:nvSpPr>
        <p:spPr>
          <a:xfrm>
            <a:off x="2904846" y="1900728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5EC0EF2-1773-4009-9B13-AD0BAD609A70}"/>
              </a:ext>
            </a:extLst>
          </p:cNvPr>
          <p:cNvSpPr/>
          <p:nvPr/>
        </p:nvSpPr>
        <p:spPr>
          <a:xfrm>
            <a:off x="5098517" y="2379553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7AEB6C3-EC52-4153-836E-88D1460E5FEA}"/>
              </a:ext>
            </a:extLst>
          </p:cNvPr>
          <p:cNvCxnSpPr/>
          <p:nvPr/>
        </p:nvCxnSpPr>
        <p:spPr>
          <a:xfrm>
            <a:off x="5607897" y="215426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BBEC893-5622-4815-8DD5-9D504469A476}"/>
              </a:ext>
            </a:extLst>
          </p:cNvPr>
          <p:cNvCxnSpPr/>
          <p:nvPr/>
        </p:nvCxnSpPr>
        <p:spPr>
          <a:xfrm>
            <a:off x="5607897" y="300240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/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/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3D170850-EDCE-44CE-AF74-1BB81752AF10}"/>
              </a:ext>
            </a:extLst>
          </p:cNvPr>
          <p:cNvSpPr/>
          <p:nvPr/>
        </p:nvSpPr>
        <p:spPr>
          <a:xfrm>
            <a:off x="6538866" y="2379553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EF950136-AFCD-41DA-875A-A0765680D7C1}"/>
              </a:ext>
            </a:extLst>
          </p:cNvPr>
          <p:cNvCxnSpPr/>
          <p:nvPr/>
        </p:nvCxnSpPr>
        <p:spPr>
          <a:xfrm>
            <a:off x="7039430" y="30121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/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/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C310BEB-6E38-4D70-A289-EF3B184B0876}"/>
              </a:ext>
            </a:extLst>
          </p:cNvPr>
          <p:cNvCxnSpPr/>
          <p:nvPr/>
        </p:nvCxnSpPr>
        <p:spPr>
          <a:xfrm>
            <a:off x="7029196" y="213264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手繪多邊形: 圖案 73">
            <a:extLst>
              <a:ext uri="{FF2B5EF4-FFF2-40B4-BE49-F238E27FC236}">
                <a16:creationId xmlns:a16="http://schemas.microsoft.com/office/drawing/2014/main" id="{076B76BF-3855-47A3-A21C-0C2439E3B6A0}"/>
              </a:ext>
            </a:extLst>
          </p:cNvPr>
          <p:cNvSpPr/>
          <p:nvPr/>
        </p:nvSpPr>
        <p:spPr>
          <a:xfrm>
            <a:off x="577934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E37A00F-945D-49F1-B413-2F88B1ACD1A2}"/>
              </a:ext>
            </a:extLst>
          </p:cNvPr>
          <p:cNvSpPr txBox="1"/>
          <p:nvPr/>
        </p:nvSpPr>
        <p:spPr>
          <a:xfrm>
            <a:off x="7626838" y="2357775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6C68FC44-2949-4D8D-BC1D-7058AA76A721}"/>
              </a:ext>
            </a:extLst>
          </p:cNvPr>
          <p:cNvSpPr/>
          <p:nvPr/>
        </p:nvSpPr>
        <p:spPr>
          <a:xfrm>
            <a:off x="149519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0BD6B0A4-D8D6-4634-934C-297D767B48F5}"/>
              </a:ext>
            </a:extLst>
          </p:cNvPr>
          <p:cNvSpPr/>
          <p:nvPr/>
        </p:nvSpPr>
        <p:spPr>
          <a:xfrm>
            <a:off x="4352495" y="1925686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13ADE48-AFD9-4EAD-AEDF-7C021DCCEED7}"/>
                  </a:ext>
                </a:extLst>
              </p:cNvPr>
              <p:cNvSpPr txBox="1"/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13ADE48-AFD9-4EAD-AEDF-7C021DCCE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>
            <a:extLst>
              <a:ext uri="{FF2B5EF4-FFF2-40B4-BE49-F238E27FC236}">
                <a16:creationId xmlns:a16="http://schemas.microsoft.com/office/drawing/2014/main" id="{8BE8B468-0989-4117-B69F-D2084B98EB95}"/>
              </a:ext>
            </a:extLst>
          </p:cNvPr>
          <p:cNvGrpSpPr/>
          <p:nvPr/>
        </p:nvGrpSpPr>
        <p:grpSpPr>
          <a:xfrm>
            <a:off x="1363589" y="3609404"/>
            <a:ext cx="1345376" cy="1548715"/>
            <a:chOff x="1376289" y="3545257"/>
            <a:chExt cx="1345376" cy="154871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821663B-D222-431C-9657-E37771B5E54E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6EAB1E1-473D-4F71-AF46-983544C75919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5C01DB54-8953-446D-A198-C455794BAB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3A07B439-40E4-40BB-B09B-DF8C51F7BDC9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CF087584-667C-4CE7-8A17-FBD7D58E3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73676896-B5C8-48A6-83F2-D7F16B342089}"/>
              </a:ext>
            </a:extLst>
          </p:cNvPr>
          <p:cNvGrpSpPr/>
          <p:nvPr/>
        </p:nvGrpSpPr>
        <p:grpSpPr>
          <a:xfrm>
            <a:off x="4154695" y="3652905"/>
            <a:ext cx="1345376" cy="1548715"/>
            <a:chOff x="1376289" y="3545257"/>
            <a:chExt cx="1345376" cy="1548715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219BB44-DC5C-40E6-9575-A2DEC3FD7D63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C278B45B-DC6B-4F68-87A1-905165F2D208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93" name="直線單箭頭接點 92">
                <a:extLst>
                  <a:ext uri="{FF2B5EF4-FFF2-40B4-BE49-F238E27FC236}">
                    <a16:creationId xmlns:a16="http://schemas.microsoft.com/office/drawing/2014/main" id="{D88D4082-88D9-4D63-A835-3DCB2F193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C281E107-694D-412F-8B67-AAB4628CB8D4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3B4197D4-2F57-464F-B89E-196CE0120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9B64181-9184-4393-AACB-9DD488DD835A}"/>
              </a:ext>
            </a:extLst>
          </p:cNvPr>
          <p:cNvCxnSpPr>
            <a:cxnSpLocks/>
          </p:cNvCxnSpPr>
          <p:nvPr/>
        </p:nvCxnSpPr>
        <p:spPr>
          <a:xfrm>
            <a:off x="6756025" y="5334331"/>
            <a:ext cx="0" cy="54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710E69CB-3B7D-4024-8726-970156925957}"/>
              </a:ext>
            </a:extLst>
          </p:cNvPr>
          <p:cNvCxnSpPr>
            <a:cxnSpLocks/>
          </p:cNvCxnSpPr>
          <p:nvPr/>
        </p:nvCxnSpPr>
        <p:spPr>
          <a:xfrm>
            <a:off x="4821703" y="5173045"/>
            <a:ext cx="0" cy="1612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45BF9344-219C-451E-A867-C109BAFB1F01}"/>
              </a:ext>
            </a:extLst>
          </p:cNvPr>
          <p:cNvCxnSpPr>
            <a:cxnSpLocks/>
          </p:cNvCxnSpPr>
          <p:nvPr/>
        </p:nvCxnSpPr>
        <p:spPr>
          <a:xfrm>
            <a:off x="2026300" y="5145440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4DED578-4334-41A0-91DC-72153D5E1757}"/>
              </a:ext>
            </a:extLst>
          </p:cNvPr>
          <p:cNvCxnSpPr>
            <a:cxnSpLocks/>
          </p:cNvCxnSpPr>
          <p:nvPr/>
        </p:nvCxnSpPr>
        <p:spPr>
          <a:xfrm flipH="1">
            <a:off x="2026300" y="5334331"/>
            <a:ext cx="62795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EEF9690-F695-4A64-93ED-E9A2481F9AEC}"/>
              </a:ext>
            </a:extLst>
          </p:cNvPr>
          <p:cNvCxnSpPr>
            <a:cxnSpLocks/>
          </p:cNvCxnSpPr>
          <p:nvPr/>
        </p:nvCxnSpPr>
        <p:spPr>
          <a:xfrm flipV="1">
            <a:off x="2995955" y="1767054"/>
            <a:ext cx="492595" cy="5918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62D9C4A6-9F94-4CBD-8149-165BD62F6ACB}"/>
              </a:ext>
            </a:extLst>
          </p:cNvPr>
          <p:cNvCxnSpPr>
            <a:cxnSpLocks/>
          </p:cNvCxnSpPr>
          <p:nvPr/>
        </p:nvCxnSpPr>
        <p:spPr>
          <a:xfrm flipV="1">
            <a:off x="5886851" y="1831091"/>
            <a:ext cx="439541" cy="5711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11A74945-9BF9-480C-8EBA-B8295F802C30}"/>
              </a:ext>
            </a:extLst>
          </p:cNvPr>
          <p:cNvSpPr txBox="1"/>
          <p:nvPr/>
        </p:nvSpPr>
        <p:spPr>
          <a:xfrm>
            <a:off x="5726230" y="1322495"/>
            <a:ext cx="13716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updated</a:t>
            </a:r>
            <a:endParaRPr lang="zh-TW" altLang="en-US" sz="2400" dirty="0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B23D547E-173F-4189-A7ED-5935C86C1D33}"/>
              </a:ext>
            </a:extLst>
          </p:cNvPr>
          <p:cNvSpPr txBox="1"/>
          <p:nvPr/>
        </p:nvSpPr>
        <p:spPr>
          <a:xfrm>
            <a:off x="2838671" y="1288437"/>
            <a:ext cx="13716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updated</a:t>
            </a:r>
            <a:endParaRPr lang="zh-TW" altLang="en-US" sz="2400" dirty="0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89D42E58-F7B2-49F0-A24E-9D50A9ECAD53}"/>
              </a:ext>
            </a:extLst>
          </p:cNvPr>
          <p:cNvSpPr/>
          <p:nvPr/>
        </p:nvSpPr>
        <p:spPr>
          <a:xfrm flipV="1">
            <a:off x="8221857" y="5726316"/>
            <a:ext cx="399041" cy="667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9FAB8F6-3B27-40BA-ACAF-8CAB305D05E7}"/>
                  </a:ext>
                </a:extLst>
              </p:cNvPr>
              <p:cNvSpPr txBox="1"/>
              <p:nvPr/>
            </p:nvSpPr>
            <p:spPr>
              <a:xfrm>
                <a:off x="736704" y="5984297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9FAB8F6-3B27-40BA-ACAF-8CAB305D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04" y="5984297"/>
                <a:ext cx="936171" cy="461665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C83A9902-3B16-4970-98DE-9646D3588B67}"/>
                  </a:ext>
                </a:extLst>
              </p:cNvPr>
              <p:cNvSpPr txBox="1"/>
              <p:nvPr/>
            </p:nvSpPr>
            <p:spPr>
              <a:xfrm>
                <a:off x="1269743" y="5737044"/>
                <a:ext cx="254000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C83A9902-3B16-4970-98DE-9646D358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43" y="5737044"/>
                <a:ext cx="2540000" cy="988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0BB6A59-1F1A-457B-8DC8-D29C8DE267D3}"/>
              </a:ext>
            </a:extLst>
          </p:cNvPr>
          <p:cNvSpPr txBox="1"/>
          <p:nvPr/>
        </p:nvSpPr>
        <p:spPr>
          <a:xfrm>
            <a:off x="34270" y="5342390"/>
            <a:ext cx="262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Expected Reward</a:t>
            </a:r>
            <a:endParaRPr lang="zh-TW" altLang="en-US" sz="2400" b="1" i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B1A0E05-AD83-45FB-9CB4-4FC8C55BB45C}"/>
                  </a:ext>
                </a:extLst>
              </p:cNvPr>
              <p:cNvSpPr txBox="1"/>
              <p:nvPr/>
            </p:nvSpPr>
            <p:spPr>
              <a:xfrm>
                <a:off x="3539060" y="5968106"/>
                <a:ext cx="2540000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B1A0E05-AD83-45FB-9CB4-4FC8C55BB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060" y="5968106"/>
                <a:ext cx="2540000" cy="500137"/>
              </a:xfrm>
              <a:prstGeom prst="rect">
                <a:avLst/>
              </a:prstGeom>
              <a:blipFill>
                <a:blip r:embed="rId1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67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4" grpId="0" animBg="1"/>
      <p:bldP spid="103" grpId="0" animBg="1"/>
      <p:bldP spid="7" grpId="0" animBg="1"/>
      <p:bldP spid="84" grpId="0"/>
      <p:bldP spid="99" grpId="0"/>
      <p:bldP spid="3" grpId="0"/>
      <p:bldP spid="8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422038" y="545581"/>
            <a:ext cx="3083547" cy="988540"/>
            <a:chOff x="771017" y="4553808"/>
            <a:chExt cx="3083547" cy="9885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771017" y="4779662"/>
                  <a:ext cx="9361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017" y="4779662"/>
                  <a:ext cx="93617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587417" y="771435"/>
                <a:ext cx="1248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417" y="771435"/>
                <a:ext cx="1248932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85011" y="1721716"/>
                <a:ext cx="3196964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11" y="1721716"/>
                <a:ext cx="3196964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743955" y="1714576"/>
                <a:ext cx="3338927" cy="995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955" y="1714576"/>
                <a:ext cx="3338927" cy="995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702035" y="3689587"/>
                <a:ext cx="3732432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35" y="3689587"/>
                <a:ext cx="3732432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075778" y="3731046"/>
            <a:ext cx="479992" cy="954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199330" y="3856662"/>
            <a:ext cx="744381" cy="569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4421311" y="4604610"/>
                <a:ext cx="349025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311" y="4604610"/>
                <a:ext cx="3490250" cy="1130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1426965" y="2794863"/>
                <a:ext cx="52753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do not have to be differentiable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65" y="2794863"/>
                <a:ext cx="5275363" cy="461665"/>
              </a:xfrm>
              <a:prstGeom prst="rect">
                <a:avLst/>
              </a:prstGeom>
              <a:blipFill>
                <a:blip r:embed="rId10"/>
                <a:stretch>
                  <a:fillRect l="-23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443590" y="3198057"/>
            <a:ext cx="4142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can even be a black box.</a:t>
            </a:r>
            <a:endParaRPr lang="zh-TW" altLang="en-US" sz="2400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BDEC9234-EE8E-42F8-BE40-7689B92114B3}"/>
              </a:ext>
            </a:extLst>
          </p:cNvPr>
          <p:cNvGrpSpPr/>
          <p:nvPr/>
        </p:nvGrpSpPr>
        <p:grpSpPr>
          <a:xfrm>
            <a:off x="5554014" y="3359637"/>
            <a:ext cx="3057736" cy="1132894"/>
            <a:chOff x="5577217" y="3861551"/>
            <a:chExt cx="3057736" cy="113289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461F98F-D0C5-4C33-92CA-72116CC2BAED}"/>
                </a:ext>
              </a:extLst>
            </p:cNvPr>
            <p:cNvSpPr/>
            <p:nvPr/>
          </p:nvSpPr>
          <p:spPr>
            <a:xfrm>
              <a:off x="5577217" y="3861551"/>
              <a:ext cx="3057736" cy="113289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D037659-FFF8-4161-BF6A-7EBD8E0B7411}"/>
                </a:ext>
              </a:extLst>
            </p:cNvPr>
            <p:cNvGrpSpPr/>
            <p:nvPr/>
          </p:nvGrpSpPr>
          <p:grpSpPr>
            <a:xfrm>
              <a:off x="5577217" y="3898244"/>
              <a:ext cx="2938133" cy="952820"/>
              <a:chOff x="5505608" y="3887411"/>
              <a:chExt cx="2938133" cy="95282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文字方塊 2"/>
                  <p:cNvSpPr txBox="1"/>
                  <p:nvPr/>
                </p:nvSpPr>
                <p:spPr>
                  <a:xfrm>
                    <a:off x="6203449" y="4409344"/>
                    <a:ext cx="2240292" cy="4308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3" name="文字方塊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3449" y="4409344"/>
                    <a:ext cx="2240292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B75D9A47-87D4-41A2-8399-E8B7BA9605EF}"/>
                      </a:ext>
                    </a:extLst>
                  </p:cNvPr>
                  <p:cNvSpPr/>
                  <p:nvPr/>
                </p:nvSpPr>
                <p:spPr>
                  <a:xfrm>
                    <a:off x="5505608" y="3887411"/>
                    <a:ext cx="1560877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B75D9A47-87D4-41A2-8399-E8B7BA9605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5608" y="3887411"/>
                    <a:ext cx="1560877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74A4848-75C6-4550-ACED-C73E5C02F90A}"/>
                  </a:ext>
                </a:extLst>
              </p:cNvPr>
              <p:cNvSpPr/>
              <p:nvPr/>
            </p:nvSpPr>
            <p:spPr>
              <a:xfrm>
                <a:off x="708999" y="4947625"/>
                <a:ext cx="3827779" cy="500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74A4848-75C6-4550-ACED-C73E5C02F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99" y="4947625"/>
                <a:ext cx="3827779" cy="500137"/>
              </a:xfrm>
              <a:prstGeom prst="rect">
                <a:avLst/>
              </a:prstGeom>
              <a:blipFill>
                <a:blip r:embed="rId1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193668B-8AD8-4C19-B823-286714BFE5FC}"/>
                  </a:ext>
                </a:extLst>
              </p:cNvPr>
              <p:cNvSpPr txBox="1"/>
              <p:nvPr/>
            </p:nvSpPr>
            <p:spPr>
              <a:xfrm>
                <a:off x="777484" y="5600290"/>
                <a:ext cx="4401793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193668B-8AD8-4C19-B823-286714BF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84" y="5600290"/>
                <a:ext cx="4401793" cy="11684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72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  <p:bldP spid="13" grpId="0" animBg="1"/>
      <p:bldP spid="15" grpId="0"/>
      <p:bldP spid="16" grpId="0"/>
      <p:bldP spid="17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3027A-F6CD-42FC-99BF-21C73DE7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76734C-BB6A-44CA-9D76-FDDA0B99825C}"/>
                  </a:ext>
                </a:extLst>
              </p:cNvPr>
              <p:cNvSpPr/>
              <p:nvPr/>
            </p:nvSpPr>
            <p:spPr>
              <a:xfrm>
                <a:off x="797463" y="2637373"/>
                <a:ext cx="705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76734C-BB6A-44CA-9D76-FDDA0B998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3" y="2637373"/>
                <a:ext cx="70551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B3EB9ED-7688-408A-80EC-94CC5160450F}"/>
                  </a:ext>
                </a:extLst>
              </p:cNvPr>
              <p:cNvSpPr txBox="1"/>
              <p:nvPr/>
            </p:nvSpPr>
            <p:spPr>
              <a:xfrm>
                <a:off x="1485654" y="2695401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B3EB9ED-7688-408A-80EC-94CC5160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4" y="2695401"/>
                <a:ext cx="1229077" cy="465192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FBB31F7-A4D7-449E-BE63-2A1DFA382C3D}"/>
                  </a:ext>
                </a:extLst>
              </p:cNvPr>
              <p:cNvSpPr txBox="1"/>
              <p:nvPr/>
            </p:nvSpPr>
            <p:spPr>
              <a:xfrm>
                <a:off x="2881529" y="2698928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FBB31F7-A4D7-449E-BE63-2A1DFA38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2698928"/>
                <a:ext cx="1196976" cy="461665"/>
              </a:xfrm>
              <a:prstGeom prst="rect">
                <a:avLst/>
              </a:prstGeom>
              <a:blipFill>
                <a:blip r:embed="rId4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D019480-20A8-49D2-9449-0D5E3D35FB07}"/>
                  </a:ext>
                </a:extLst>
              </p:cNvPr>
              <p:cNvSpPr txBox="1"/>
              <p:nvPr/>
            </p:nvSpPr>
            <p:spPr>
              <a:xfrm>
                <a:off x="1485653" y="3160593"/>
                <a:ext cx="1229077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D019480-20A8-49D2-9449-0D5E3D35F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3" y="3160593"/>
                <a:ext cx="1229077" cy="465897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566C99-C316-49F7-8B99-A0ADCDF8A731}"/>
              </a:ext>
            </a:extLst>
          </p:cNvPr>
          <p:cNvSpPr txBox="1"/>
          <p:nvPr/>
        </p:nvSpPr>
        <p:spPr>
          <a:xfrm rot="5400000">
            <a:off x="1734311" y="380786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70E6DAF-E009-4FC6-8797-1BF2360F13A1}"/>
                  </a:ext>
                </a:extLst>
              </p:cNvPr>
              <p:cNvSpPr txBox="1"/>
              <p:nvPr/>
            </p:nvSpPr>
            <p:spPr>
              <a:xfrm>
                <a:off x="2881529" y="3160593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70E6DAF-E009-4FC6-8797-1BF2360F1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3160593"/>
                <a:ext cx="1196976" cy="461665"/>
              </a:xfrm>
              <a:prstGeom prst="rect">
                <a:avLst/>
              </a:prstGeom>
              <a:blipFill>
                <a:blip r:embed="rId6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94A050-0C6D-443F-A80D-FBC49D6C6510}"/>
              </a:ext>
            </a:extLst>
          </p:cNvPr>
          <p:cNvSpPr txBox="1"/>
          <p:nvPr/>
        </p:nvSpPr>
        <p:spPr>
          <a:xfrm rot="5400000">
            <a:off x="3022817" y="380786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F5DF87-AA6E-419F-97C2-3C208779CD83}"/>
                  </a:ext>
                </a:extLst>
              </p:cNvPr>
              <p:cNvSpPr/>
              <p:nvPr/>
            </p:nvSpPr>
            <p:spPr>
              <a:xfrm>
                <a:off x="802222" y="4192158"/>
                <a:ext cx="7132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F5DF87-AA6E-419F-97C2-3C208779C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22" y="4192158"/>
                <a:ext cx="7132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4A643B-C3E6-481B-A68D-8CF5C2A2341E}"/>
                  </a:ext>
                </a:extLst>
              </p:cNvPr>
              <p:cNvSpPr txBox="1"/>
              <p:nvPr/>
            </p:nvSpPr>
            <p:spPr>
              <a:xfrm>
                <a:off x="1485654" y="4246869"/>
                <a:ext cx="1229077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4A643B-C3E6-481B-A68D-8CF5C2A23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4" y="4246869"/>
                <a:ext cx="1229077" cy="465961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B0650D4-B737-4B52-8C8F-65622D00E63D}"/>
                  </a:ext>
                </a:extLst>
              </p:cNvPr>
              <p:cNvSpPr txBox="1"/>
              <p:nvPr/>
            </p:nvSpPr>
            <p:spPr>
              <a:xfrm>
                <a:off x="2881529" y="4250396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B0650D4-B737-4B52-8C8F-65622D00E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4250396"/>
                <a:ext cx="1196976" cy="461665"/>
              </a:xfrm>
              <a:prstGeom prst="rect">
                <a:avLst/>
              </a:prstGeom>
              <a:blipFill>
                <a:blip r:embed="rId9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DB9D22E-3BDA-4C32-8280-320F8779A8A0}"/>
                  </a:ext>
                </a:extLst>
              </p:cNvPr>
              <p:cNvSpPr txBox="1"/>
              <p:nvPr/>
            </p:nvSpPr>
            <p:spPr>
              <a:xfrm>
                <a:off x="1485653" y="4712061"/>
                <a:ext cx="1229077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DB9D22E-3BDA-4C32-8280-320F8779A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3" y="4712061"/>
                <a:ext cx="1229077" cy="466666"/>
              </a:xfrm>
              <a:prstGeom prst="rect">
                <a:avLst/>
              </a:prstGeom>
              <a:blipFill>
                <a:blip r:embed="rId10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36E693-80C6-44FE-9BB6-BC4F28868157}"/>
              </a:ext>
            </a:extLst>
          </p:cNvPr>
          <p:cNvSpPr txBox="1"/>
          <p:nvPr/>
        </p:nvSpPr>
        <p:spPr>
          <a:xfrm rot="5400000">
            <a:off x="1734311" y="535932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BDDE926-CC8E-46DD-B549-38CB75ED4C93}"/>
                  </a:ext>
                </a:extLst>
              </p:cNvPr>
              <p:cNvSpPr txBox="1"/>
              <p:nvPr/>
            </p:nvSpPr>
            <p:spPr>
              <a:xfrm>
                <a:off x="2881529" y="4712061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BDDE926-CC8E-46DD-B549-38CB75ED4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4712061"/>
                <a:ext cx="1196976" cy="461665"/>
              </a:xfrm>
              <a:prstGeom prst="rect">
                <a:avLst/>
              </a:prstGeom>
              <a:blipFill>
                <a:blip r:embed="rId11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05035F93-1C18-4EF4-8160-DB0E2C25FC36}"/>
              </a:ext>
            </a:extLst>
          </p:cNvPr>
          <p:cNvSpPr txBox="1"/>
          <p:nvPr/>
        </p:nvSpPr>
        <p:spPr>
          <a:xfrm rot="5400000">
            <a:off x="3054258" y="531868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98573FE-36B0-43EA-B91F-EDEFDFAB370F}"/>
                  </a:ext>
                </a:extLst>
              </p:cNvPr>
              <p:cNvSpPr txBox="1"/>
              <p:nvPr/>
            </p:nvSpPr>
            <p:spPr>
              <a:xfrm>
                <a:off x="830328" y="2133260"/>
                <a:ext cx="2911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Given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98573FE-36B0-43EA-B91F-EDEFDFAB3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28" y="2133260"/>
                <a:ext cx="2911298" cy="461665"/>
              </a:xfrm>
              <a:prstGeom prst="rect">
                <a:avLst/>
              </a:prstGeom>
              <a:blipFill>
                <a:blip r:embed="rId12"/>
                <a:stretch>
                  <a:fillRect l="-31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C7E5E3B7-725C-471A-AC06-BDDE7F6565F7}"/>
              </a:ext>
            </a:extLst>
          </p:cNvPr>
          <p:cNvSpPr/>
          <p:nvPr/>
        </p:nvSpPr>
        <p:spPr>
          <a:xfrm>
            <a:off x="594676" y="2016388"/>
            <a:ext cx="3462931" cy="3968426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3D42D2B-C8E6-49A1-AC63-9628B5045C3E}"/>
              </a:ext>
            </a:extLst>
          </p:cNvPr>
          <p:cNvGrpSpPr/>
          <p:nvPr/>
        </p:nvGrpSpPr>
        <p:grpSpPr>
          <a:xfrm>
            <a:off x="4415383" y="2578764"/>
            <a:ext cx="4583934" cy="2628048"/>
            <a:chOff x="4415383" y="2578764"/>
            <a:chExt cx="4583934" cy="262804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/>
                <p:nvPr/>
              </p:nvSpPr>
              <p:spPr>
                <a:xfrm>
                  <a:off x="5409049" y="2736948"/>
                  <a:ext cx="24499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9049" y="2736948"/>
                  <a:ext cx="2449965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/>
                <p:nvPr/>
              </p:nvSpPr>
              <p:spPr>
                <a:xfrm>
                  <a:off x="4567044" y="3383589"/>
                  <a:ext cx="11099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044" y="3383589"/>
                  <a:ext cx="1109953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1099"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/>
                <p:nvPr/>
              </p:nvSpPr>
              <p:spPr>
                <a:xfrm>
                  <a:off x="4597524" y="3863416"/>
                  <a:ext cx="4401793" cy="116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524" y="3863416"/>
                  <a:ext cx="4401793" cy="116846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3C6EC93-3987-4405-B059-C494FF27235A}"/>
                </a:ext>
              </a:extLst>
            </p:cNvPr>
            <p:cNvSpPr/>
            <p:nvPr/>
          </p:nvSpPr>
          <p:spPr>
            <a:xfrm>
              <a:off x="4415383" y="2578764"/>
              <a:ext cx="4401793" cy="2628048"/>
            </a:xfrm>
            <a:prstGeom prst="rect">
              <a:avLst/>
            </a:prstGeom>
            <a:noFill/>
            <a:ln w="762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箭號: 弧形上彎 29">
            <a:extLst>
              <a:ext uri="{FF2B5EF4-FFF2-40B4-BE49-F238E27FC236}">
                <a16:creationId xmlns:a16="http://schemas.microsoft.com/office/drawing/2014/main" id="{C6ADF080-30B8-4769-B730-F489EC02BD5E}"/>
              </a:ext>
            </a:extLst>
          </p:cNvPr>
          <p:cNvSpPr/>
          <p:nvPr/>
        </p:nvSpPr>
        <p:spPr>
          <a:xfrm rot="819566" flipH="1" flipV="1">
            <a:off x="3811725" y="1347573"/>
            <a:ext cx="2392624" cy="8802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箭號: 弧形上彎 30">
            <a:extLst>
              <a:ext uri="{FF2B5EF4-FFF2-40B4-BE49-F238E27FC236}">
                <a16:creationId xmlns:a16="http://schemas.microsoft.com/office/drawing/2014/main" id="{05380484-08B6-41CE-94CC-B6CA6E8691E0}"/>
              </a:ext>
            </a:extLst>
          </p:cNvPr>
          <p:cNvSpPr/>
          <p:nvPr/>
        </p:nvSpPr>
        <p:spPr>
          <a:xfrm rot="20694317">
            <a:off x="3945010" y="5491437"/>
            <a:ext cx="2392624" cy="8802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555522F-4A45-4518-BDD2-91AAC5DE9DE9}"/>
              </a:ext>
            </a:extLst>
          </p:cNvPr>
          <p:cNvSpPr txBox="1"/>
          <p:nvPr/>
        </p:nvSpPr>
        <p:spPr>
          <a:xfrm>
            <a:off x="6147839" y="1421147"/>
            <a:ext cx="1462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Update</a:t>
            </a:r>
          </a:p>
          <a:p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C51303F-B1F0-43F0-8FE1-67CA6A8E35F6}"/>
              </a:ext>
            </a:extLst>
          </p:cNvPr>
          <p:cNvSpPr txBox="1"/>
          <p:nvPr/>
        </p:nvSpPr>
        <p:spPr>
          <a:xfrm>
            <a:off x="6254199" y="5392476"/>
            <a:ext cx="2069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Data</a:t>
            </a:r>
          </a:p>
          <a:p>
            <a:r>
              <a:rPr lang="en-US" altLang="zh-TW" sz="2800" dirty="0"/>
              <a:t>Collection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6CB6EC8-3028-4AC3-8F1F-529E6E92A00A}"/>
                  </a:ext>
                </a:extLst>
              </p:cNvPr>
              <p:cNvSpPr/>
              <p:nvPr/>
            </p:nvSpPr>
            <p:spPr>
              <a:xfrm>
                <a:off x="4566398" y="296002"/>
                <a:ext cx="4464043" cy="506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6CB6EC8-3028-4AC3-8F1F-529E6E92A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398" y="296002"/>
                <a:ext cx="4464043" cy="506998"/>
              </a:xfrm>
              <a:prstGeom prst="rect">
                <a:avLst/>
              </a:prstGeom>
              <a:blipFill>
                <a:blip r:embed="rId16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ACD64631-0FD9-4F74-9C82-F28F1535681E}"/>
              </a:ext>
            </a:extLst>
          </p:cNvPr>
          <p:cNvSpPr txBox="1"/>
          <p:nvPr/>
        </p:nvSpPr>
        <p:spPr>
          <a:xfrm>
            <a:off x="736577" y="6037273"/>
            <a:ext cx="309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only used once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2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  <p:bldP spid="6" grpId="0"/>
      <p:bldP spid="15" grpId="0"/>
      <p:bldP spid="16" grpId="0"/>
      <p:bldP spid="17" grpId="0"/>
      <p:bldP spid="18" grpId="0"/>
      <p:bldP spid="19" grpId="0"/>
      <p:bldP spid="20" grpId="0"/>
      <p:bldP spid="26" grpId="0"/>
      <p:bldP spid="28" grpId="0" animBg="1"/>
      <p:bldP spid="30" grpId="0" animBg="1"/>
      <p:bldP spid="31" grpId="0" animBg="1"/>
      <p:bldP spid="32" grpId="0"/>
      <p:bldP spid="33" grpId="0"/>
      <p:bldP spid="34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329F02C-D97C-4282-BDF5-6479E9B194FE}"/>
                  </a:ext>
                </a:extLst>
              </p:cNvPr>
              <p:cNvSpPr/>
              <p:nvPr/>
            </p:nvSpPr>
            <p:spPr>
              <a:xfrm>
                <a:off x="3266145" y="209345"/>
                <a:ext cx="21257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329F02C-D97C-4282-BDF5-6479E9B19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145" y="209345"/>
                <a:ext cx="2125710" cy="461665"/>
              </a:xfrm>
              <a:prstGeom prst="rect">
                <a:avLst/>
              </a:prstGeom>
              <a:blipFill>
                <a:blip r:embed="rId2"/>
                <a:stretch>
                  <a:fillRect r="-689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CB827E1-83C8-45A8-8221-EF0D660AF5B2}"/>
                  </a:ext>
                </a:extLst>
              </p:cNvPr>
              <p:cNvSpPr txBox="1"/>
              <p:nvPr/>
            </p:nvSpPr>
            <p:spPr>
              <a:xfrm>
                <a:off x="3266145" y="1058834"/>
                <a:ext cx="1109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CB827E1-83C8-45A8-8221-EF0D660AF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145" y="1058834"/>
                <a:ext cx="1109953" cy="461665"/>
              </a:xfrm>
              <a:prstGeom prst="rect">
                <a:avLst/>
              </a:prstGeom>
              <a:blipFill>
                <a:blip r:embed="rId3"/>
                <a:stretch>
                  <a:fillRect l="-1648"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2D36CBC-FFF4-4025-B7AA-76540978C5D0}"/>
                  </a:ext>
                </a:extLst>
              </p:cNvPr>
              <p:cNvSpPr txBox="1"/>
              <p:nvPr/>
            </p:nvSpPr>
            <p:spPr>
              <a:xfrm>
                <a:off x="4239305" y="705437"/>
                <a:ext cx="4401793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2D36CBC-FFF4-4025-B7AA-76540978C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305" y="705437"/>
                <a:ext cx="4401793" cy="1168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047EA80A-34D3-4996-BCDD-E98755FCE0AB}"/>
              </a:ext>
            </a:extLst>
          </p:cNvPr>
          <p:cNvSpPr txBox="1"/>
          <p:nvPr/>
        </p:nvSpPr>
        <p:spPr>
          <a:xfrm>
            <a:off x="329937" y="535614"/>
            <a:ext cx="281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Implementation</a:t>
            </a:r>
            <a:endParaRPr lang="zh-TW" altLang="en-US" sz="2800" b="1" i="1" u="sng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6EDA7CD-459C-4513-B989-09CEEFFFA8F8}"/>
              </a:ext>
            </a:extLst>
          </p:cNvPr>
          <p:cNvGrpSpPr/>
          <p:nvPr/>
        </p:nvGrpSpPr>
        <p:grpSpPr>
          <a:xfrm>
            <a:off x="1074599" y="2363575"/>
            <a:ext cx="5184099" cy="1668224"/>
            <a:chOff x="1175633" y="3988801"/>
            <a:chExt cx="5184099" cy="1668224"/>
          </a:xfrm>
        </p:grpSpPr>
        <p:sp>
          <p:nvSpPr>
            <p:cNvPr id="9" name="Shape 226">
              <a:extLst>
                <a:ext uri="{FF2B5EF4-FFF2-40B4-BE49-F238E27FC236}">
                  <a16:creationId xmlns:a16="http://schemas.microsoft.com/office/drawing/2014/main" id="{BB353C45-C8A4-4D21-B1B2-725E715043EE}"/>
                </a:ext>
              </a:extLst>
            </p:cNvPr>
            <p:cNvSpPr/>
            <p:nvPr/>
          </p:nvSpPr>
          <p:spPr>
            <a:xfrm>
              <a:off x="4703601" y="4053382"/>
              <a:ext cx="312049" cy="150526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238">
              <a:extLst>
                <a:ext uri="{FF2B5EF4-FFF2-40B4-BE49-F238E27FC236}">
                  <a16:creationId xmlns:a16="http://schemas.microsoft.com/office/drawing/2014/main" id="{37D51F75-D708-49B3-9396-B3796EF2C586}"/>
                </a:ext>
              </a:extLst>
            </p:cNvPr>
            <p:cNvSpPr/>
            <p:nvPr/>
          </p:nvSpPr>
          <p:spPr>
            <a:xfrm>
              <a:off x="4732244" y="4145693"/>
              <a:ext cx="247823" cy="247823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239">
              <a:extLst>
                <a:ext uri="{FF2B5EF4-FFF2-40B4-BE49-F238E27FC236}">
                  <a16:creationId xmlns:a16="http://schemas.microsoft.com/office/drawing/2014/main" id="{AEFACB1B-33D9-47F1-AC33-6FE80DA31AA2}"/>
                </a:ext>
              </a:extLst>
            </p:cNvPr>
            <p:cNvSpPr/>
            <p:nvPr/>
          </p:nvSpPr>
          <p:spPr>
            <a:xfrm>
              <a:off x="4739040" y="4476045"/>
              <a:ext cx="247030" cy="247030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240">
              <a:extLst>
                <a:ext uri="{FF2B5EF4-FFF2-40B4-BE49-F238E27FC236}">
                  <a16:creationId xmlns:a16="http://schemas.microsoft.com/office/drawing/2014/main" id="{50972C8B-7F1E-4167-9AE9-31B8EA1376AF}"/>
                </a:ext>
              </a:extLst>
            </p:cNvPr>
            <p:cNvSpPr/>
            <p:nvPr/>
          </p:nvSpPr>
          <p:spPr>
            <a:xfrm>
              <a:off x="4749108" y="5246223"/>
              <a:ext cx="242473" cy="242473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241">
              <a:extLst>
                <a:ext uri="{FF2B5EF4-FFF2-40B4-BE49-F238E27FC236}">
                  <a16:creationId xmlns:a16="http://schemas.microsoft.com/office/drawing/2014/main" id="{45BB08C3-F3AD-4B72-A30B-01EF6C62CC89}"/>
                </a:ext>
              </a:extLst>
            </p:cNvPr>
            <p:cNvSpPr txBox="1"/>
            <p:nvPr/>
          </p:nvSpPr>
          <p:spPr>
            <a:xfrm rot="5400000">
              <a:off x="4730941" y="4838998"/>
              <a:ext cx="579899" cy="3944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2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</a:p>
          </p:txBody>
        </p:sp>
        <p:sp>
          <p:nvSpPr>
            <p:cNvPr id="14" name="向左箭號 112">
              <a:extLst>
                <a:ext uri="{FF2B5EF4-FFF2-40B4-BE49-F238E27FC236}">
                  <a16:creationId xmlns:a16="http://schemas.microsoft.com/office/drawing/2014/main" id="{09F5CEF0-1926-4A8F-B804-07779AA9B737}"/>
                </a:ext>
              </a:extLst>
            </p:cNvPr>
            <p:cNvSpPr/>
            <p:nvPr/>
          </p:nvSpPr>
          <p:spPr>
            <a:xfrm flipH="1">
              <a:off x="4304820" y="4636843"/>
              <a:ext cx="361871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0196085-EB96-4DD3-BFA4-667CAB9749CD}"/>
                </a:ext>
              </a:extLst>
            </p:cNvPr>
            <p:cNvSpPr txBox="1"/>
            <p:nvPr/>
          </p:nvSpPr>
          <p:spPr>
            <a:xfrm flipH="1">
              <a:off x="3761595" y="4478830"/>
              <a:ext cx="7275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16" name="Shape 226">
              <a:extLst>
                <a:ext uri="{FF2B5EF4-FFF2-40B4-BE49-F238E27FC236}">
                  <a16:creationId xmlns:a16="http://schemas.microsoft.com/office/drawing/2014/main" id="{7E91A509-F682-407B-8A71-521D867FB104}"/>
                </a:ext>
              </a:extLst>
            </p:cNvPr>
            <p:cNvSpPr/>
            <p:nvPr/>
          </p:nvSpPr>
          <p:spPr>
            <a:xfrm>
              <a:off x="3627992" y="4145693"/>
              <a:ext cx="300424" cy="131728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" name="Shape 229">
              <a:extLst>
                <a:ext uri="{FF2B5EF4-FFF2-40B4-BE49-F238E27FC236}">
                  <a16:creationId xmlns:a16="http://schemas.microsoft.com/office/drawing/2014/main" id="{72B44E3C-815E-4303-803C-A9F1991D25B1}"/>
                </a:ext>
              </a:extLst>
            </p:cNvPr>
            <p:cNvCxnSpPr/>
            <p:nvPr/>
          </p:nvCxnSpPr>
          <p:spPr>
            <a:xfrm>
              <a:off x="5026193" y="426757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229">
              <a:extLst>
                <a:ext uri="{FF2B5EF4-FFF2-40B4-BE49-F238E27FC236}">
                  <a16:creationId xmlns:a16="http://schemas.microsoft.com/office/drawing/2014/main" id="{BE4C76FC-F2BB-4B5B-93DE-57CDEE65D75B}"/>
                </a:ext>
              </a:extLst>
            </p:cNvPr>
            <p:cNvCxnSpPr/>
            <p:nvPr/>
          </p:nvCxnSpPr>
          <p:spPr>
            <a:xfrm>
              <a:off x="5022061" y="4680870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9" name="Shape 229">
              <a:extLst>
                <a:ext uri="{FF2B5EF4-FFF2-40B4-BE49-F238E27FC236}">
                  <a16:creationId xmlns:a16="http://schemas.microsoft.com/office/drawing/2014/main" id="{4E114B18-AFEB-4881-860E-551ED051C0CA}"/>
                </a:ext>
              </a:extLst>
            </p:cNvPr>
            <p:cNvCxnSpPr/>
            <p:nvPr/>
          </p:nvCxnSpPr>
          <p:spPr>
            <a:xfrm>
              <a:off x="5015349" y="5349725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20" name="向左箭號 66">
              <a:extLst>
                <a:ext uri="{FF2B5EF4-FFF2-40B4-BE49-F238E27FC236}">
                  <a16:creationId xmlns:a16="http://schemas.microsoft.com/office/drawing/2014/main" id="{E4066D83-07F8-4016-8E4A-C4205F30608E}"/>
                </a:ext>
              </a:extLst>
            </p:cNvPr>
            <p:cNvSpPr/>
            <p:nvPr/>
          </p:nvSpPr>
          <p:spPr>
            <a:xfrm flipH="1">
              <a:off x="3218805" y="4636843"/>
              <a:ext cx="361871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左箭號 67">
              <a:extLst>
                <a:ext uri="{FF2B5EF4-FFF2-40B4-BE49-F238E27FC236}">
                  <a16:creationId xmlns:a16="http://schemas.microsoft.com/office/drawing/2014/main" id="{32C8F93E-FDC8-4931-9D82-3DA06A2BFB93}"/>
                </a:ext>
              </a:extLst>
            </p:cNvPr>
            <p:cNvSpPr/>
            <p:nvPr/>
          </p:nvSpPr>
          <p:spPr>
            <a:xfrm flipH="1">
              <a:off x="2383532" y="4623409"/>
              <a:ext cx="432365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53964DC-E51D-4FAE-819A-07BAB1412AAF}"/>
                </a:ext>
              </a:extLst>
            </p:cNvPr>
            <p:cNvSpPr/>
            <p:nvPr/>
          </p:nvSpPr>
          <p:spPr>
            <a:xfrm flipH="1">
              <a:off x="2755074" y="3988801"/>
              <a:ext cx="2340518" cy="16682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Shape 226">
              <a:extLst>
                <a:ext uri="{FF2B5EF4-FFF2-40B4-BE49-F238E27FC236}">
                  <a16:creationId xmlns:a16="http://schemas.microsoft.com/office/drawing/2014/main" id="{3F5F4DAA-8334-4DFC-ACEF-41CBD55D516B}"/>
                </a:ext>
              </a:extLst>
            </p:cNvPr>
            <p:cNvSpPr/>
            <p:nvPr/>
          </p:nvSpPr>
          <p:spPr>
            <a:xfrm>
              <a:off x="2873557" y="4145693"/>
              <a:ext cx="300424" cy="131728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37C7C47-1553-4609-A365-BF643E55DBF2}"/>
                </a:ext>
              </a:extLst>
            </p:cNvPr>
            <p:cNvSpPr txBox="1"/>
            <p:nvPr/>
          </p:nvSpPr>
          <p:spPr>
            <a:xfrm>
              <a:off x="5464145" y="5121399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514142A-24F1-40F7-B6E3-58D8B26486A6}"/>
                </a:ext>
              </a:extLst>
            </p:cNvPr>
            <p:cNvSpPr txBox="1"/>
            <p:nvPr/>
          </p:nvSpPr>
          <p:spPr>
            <a:xfrm>
              <a:off x="5464145" y="4523020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2766EC2-D0E2-4FD9-AF00-948933D854F6}"/>
                </a:ext>
              </a:extLst>
            </p:cNvPr>
            <p:cNvSpPr txBox="1"/>
            <p:nvPr/>
          </p:nvSpPr>
          <p:spPr>
            <a:xfrm>
              <a:off x="5468094" y="4066316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C2C2424C-DC8F-4B39-AAC4-02762468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633" y="4426233"/>
              <a:ext cx="1149651" cy="756207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D02E22E-C61E-47E1-8A6E-86858DAB3438}"/>
              </a:ext>
            </a:extLst>
          </p:cNvPr>
          <p:cNvGrpSpPr/>
          <p:nvPr/>
        </p:nvGrpSpPr>
        <p:grpSpPr>
          <a:xfrm>
            <a:off x="7429703" y="2410312"/>
            <a:ext cx="618979" cy="1608567"/>
            <a:chOff x="6991642" y="1981654"/>
            <a:chExt cx="618979" cy="1608567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31A1890-C6A3-43C0-85FD-E7E6E2498757}"/>
                </a:ext>
              </a:extLst>
            </p:cNvPr>
            <p:cNvSpPr txBox="1"/>
            <p:nvPr/>
          </p:nvSpPr>
          <p:spPr>
            <a:xfrm>
              <a:off x="6991642" y="1981654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0A69612-266A-4E06-9004-45AE9762F099}"/>
                </a:ext>
              </a:extLst>
            </p:cNvPr>
            <p:cNvSpPr txBox="1"/>
            <p:nvPr/>
          </p:nvSpPr>
          <p:spPr>
            <a:xfrm>
              <a:off x="6991643" y="2469136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05526D22-BE5D-420E-AAB7-9C84850E38D1}"/>
                </a:ext>
              </a:extLst>
            </p:cNvPr>
            <p:cNvSpPr txBox="1"/>
            <p:nvPr/>
          </p:nvSpPr>
          <p:spPr>
            <a:xfrm>
              <a:off x="6991642" y="3128556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228CF7D-4C79-4A4A-9EEA-5DD1378D85BA}"/>
              </a:ext>
            </a:extLst>
          </p:cNvPr>
          <p:cNvCxnSpPr/>
          <p:nvPr/>
        </p:nvCxnSpPr>
        <p:spPr>
          <a:xfrm>
            <a:off x="6374627" y="2642348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3411BFA-DFCD-4666-BFFB-1BF972953F9C}"/>
              </a:ext>
            </a:extLst>
          </p:cNvPr>
          <p:cNvCxnSpPr/>
          <p:nvPr/>
        </p:nvCxnSpPr>
        <p:spPr>
          <a:xfrm>
            <a:off x="6374627" y="3121043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98FF220-9802-40BC-811C-9417C167618E}"/>
              </a:ext>
            </a:extLst>
          </p:cNvPr>
          <p:cNvCxnSpPr/>
          <p:nvPr/>
        </p:nvCxnSpPr>
        <p:spPr>
          <a:xfrm>
            <a:off x="6374627" y="3741678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1C2D101-B4AA-4DCE-BAE9-041B90DA2441}"/>
              </a:ext>
            </a:extLst>
          </p:cNvPr>
          <p:cNvSpPr txBox="1"/>
          <p:nvPr/>
        </p:nvSpPr>
        <p:spPr>
          <a:xfrm>
            <a:off x="502902" y="1858533"/>
            <a:ext cx="453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Consider as classification problem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7A3A6C1-48B2-40B5-BFB4-7FC2BB481AEA}"/>
                  </a:ext>
                </a:extLst>
              </p:cNvPr>
              <p:cNvSpPr/>
              <p:nvPr/>
            </p:nvSpPr>
            <p:spPr>
              <a:xfrm>
                <a:off x="7905753" y="2373002"/>
                <a:ext cx="595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7A3A6C1-48B2-40B5-BFB4-7FC2BB481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53" y="2373002"/>
                <a:ext cx="595099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67BB621-4A7F-47F3-9CF7-7FBACADBB9E2}"/>
                  </a:ext>
                </a:extLst>
              </p:cNvPr>
              <p:cNvSpPr/>
              <p:nvPr/>
            </p:nvSpPr>
            <p:spPr>
              <a:xfrm>
                <a:off x="1385038" y="3557213"/>
                <a:ext cx="5732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67BB621-4A7F-47F3-9CF7-7FBACADBB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038" y="3557213"/>
                <a:ext cx="573298" cy="461665"/>
              </a:xfrm>
              <a:prstGeom prst="rect">
                <a:avLst/>
              </a:prstGeom>
              <a:blipFill>
                <a:blip r:embed="rId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9173653-B328-46C3-9801-FEDDE247425D}"/>
                  </a:ext>
                </a:extLst>
              </p:cNvPr>
              <p:cNvSpPr txBox="1"/>
              <p:nvPr/>
            </p:nvSpPr>
            <p:spPr>
              <a:xfrm>
                <a:off x="102651" y="4212165"/>
                <a:ext cx="3402760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9173653-B328-46C3-9801-FEDDE247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1" y="4212165"/>
                <a:ext cx="3402760" cy="1168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47F4347-33EA-4F89-A1BC-E4B45192B9F7}"/>
                  </a:ext>
                </a:extLst>
              </p:cNvPr>
              <p:cNvSpPr txBox="1"/>
              <p:nvPr/>
            </p:nvSpPr>
            <p:spPr>
              <a:xfrm>
                <a:off x="4873193" y="4230694"/>
                <a:ext cx="3402760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47F4347-33EA-4F89-A1BC-E4B45192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193" y="4230694"/>
                <a:ext cx="3402760" cy="11684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4393D01-3547-4AE0-9200-292D710C5892}"/>
                  </a:ext>
                </a:extLst>
              </p:cNvPr>
              <p:cNvSpPr txBox="1"/>
              <p:nvPr/>
            </p:nvSpPr>
            <p:spPr>
              <a:xfrm>
                <a:off x="124198" y="5559846"/>
                <a:ext cx="3402760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4393D01-3547-4AE0-9200-292D710C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8" y="5559846"/>
                <a:ext cx="3402760" cy="1168461"/>
              </a:xfrm>
              <a:prstGeom prst="rect">
                <a:avLst/>
              </a:prstGeom>
              <a:blipFill>
                <a:blip r:embed="rId10"/>
                <a:stretch>
                  <a:fillRect r="-128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F9EFC3A-CBFC-4EFE-9313-4FC631601659}"/>
                  </a:ext>
                </a:extLst>
              </p:cNvPr>
              <p:cNvSpPr txBox="1"/>
              <p:nvPr/>
            </p:nvSpPr>
            <p:spPr>
              <a:xfrm>
                <a:off x="4888046" y="5561285"/>
                <a:ext cx="3402760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F9EFC3A-CBFC-4EFE-9313-4FC631601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046" y="5561285"/>
                <a:ext cx="3402760" cy="1168461"/>
              </a:xfrm>
              <a:prstGeom prst="rect">
                <a:avLst/>
              </a:prstGeom>
              <a:blipFill>
                <a:blip r:embed="rId11"/>
                <a:stretch>
                  <a:fillRect r="-18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84269F25-F505-497E-9721-557E4CB2AEDD}"/>
              </a:ext>
            </a:extLst>
          </p:cNvPr>
          <p:cNvSpPr/>
          <p:nvPr/>
        </p:nvSpPr>
        <p:spPr>
          <a:xfrm>
            <a:off x="3266145" y="4624187"/>
            <a:ext cx="1607047" cy="42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191E4C4E-05E3-4E17-8EC6-50EADB90C60A}"/>
              </a:ext>
            </a:extLst>
          </p:cNvPr>
          <p:cNvSpPr/>
          <p:nvPr/>
        </p:nvSpPr>
        <p:spPr>
          <a:xfrm>
            <a:off x="4109530" y="5945322"/>
            <a:ext cx="763663" cy="42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CF8BBEE-8D03-48E5-B713-606F2C6BB8C9}"/>
              </a:ext>
            </a:extLst>
          </p:cNvPr>
          <p:cNvSpPr txBox="1"/>
          <p:nvPr/>
        </p:nvSpPr>
        <p:spPr>
          <a:xfrm>
            <a:off x="3148551" y="5016724"/>
            <a:ext cx="192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TF, </a:t>
            </a:r>
            <a:r>
              <a:rPr lang="en-US" altLang="zh-TW" sz="2400" dirty="0" err="1"/>
              <a:t>pyTorch</a:t>
            </a:r>
            <a:r>
              <a:rPr lang="en-US" altLang="zh-TW" sz="2400" dirty="0"/>
              <a:t> …</a:t>
            </a:r>
            <a:endParaRPr lang="zh-TW" altLang="en-US" sz="2400" dirty="0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EC2EB721-957D-4166-B337-E89755980DE2}"/>
              </a:ext>
            </a:extLst>
          </p:cNvPr>
          <p:cNvCxnSpPr/>
          <p:nvPr/>
        </p:nvCxnSpPr>
        <p:spPr>
          <a:xfrm>
            <a:off x="1450763" y="6366642"/>
            <a:ext cx="7065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986A720-0DD5-4E2B-A104-692B1E662462}"/>
              </a:ext>
            </a:extLst>
          </p:cNvPr>
          <p:cNvCxnSpPr/>
          <p:nvPr/>
        </p:nvCxnSpPr>
        <p:spPr>
          <a:xfrm>
            <a:off x="6235814" y="6334055"/>
            <a:ext cx="7065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F59883C4-D89B-458F-B0C1-69B3539AB612}"/>
              </a:ext>
            </a:extLst>
          </p:cNvPr>
          <p:cNvGrpSpPr/>
          <p:nvPr/>
        </p:nvGrpSpPr>
        <p:grpSpPr>
          <a:xfrm>
            <a:off x="6132898" y="1695055"/>
            <a:ext cx="2019779" cy="503442"/>
            <a:chOff x="6132898" y="1695055"/>
            <a:chExt cx="2019779" cy="50344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B2B63A2-479A-45D1-97B0-96D9157E3A5F}"/>
                </a:ext>
              </a:extLst>
            </p:cNvPr>
            <p:cNvSpPr/>
            <p:nvPr/>
          </p:nvSpPr>
          <p:spPr>
            <a:xfrm>
              <a:off x="6132898" y="1697741"/>
              <a:ext cx="1915783" cy="50075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65BFD93-7387-46AD-9EB8-5B754CD80BF3}"/>
                </a:ext>
              </a:extLst>
            </p:cNvPr>
            <p:cNvGrpSpPr/>
            <p:nvPr/>
          </p:nvGrpSpPr>
          <p:grpSpPr>
            <a:xfrm>
              <a:off x="6142111" y="1695055"/>
              <a:ext cx="2010566" cy="492353"/>
              <a:chOff x="5949165" y="1742200"/>
              <a:chExt cx="2010566" cy="49235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C68FAFF2-F2ED-409B-84AA-CCC1078189D4}"/>
                      </a:ext>
                    </a:extLst>
                  </p:cNvPr>
                  <p:cNvSpPr/>
                  <p:nvPr/>
                </p:nvSpPr>
                <p:spPr>
                  <a:xfrm>
                    <a:off x="6391472" y="1753616"/>
                    <a:ext cx="5950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C68FAFF2-F2ED-409B-84AA-CCC1078189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1472" y="1753616"/>
                    <a:ext cx="59509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B5A9E655-86DE-4F10-9501-BE7A7E62465F}"/>
                      </a:ext>
                    </a:extLst>
                  </p:cNvPr>
                  <p:cNvSpPr/>
                  <p:nvPr/>
                </p:nvSpPr>
                <p:spPr>
                  <a:xfrm>
                    <a:off x="5949165" y="1742200"/>
                    <a:ext cx="57329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B5A9E655-86DE-4F10-9501-BE7A7E6246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9165" y="1742200"/>
                    <a:ext cx="573298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1C16F9CC-7A8C-4E58-B711-3D9EF3AB771E}"/>
                      </a:ext>
                    </a:extLst>
                  </p:cNvPr>
                  <p:cNvSpPr/>
                  <p:nvPr/>
                </p:nvSpPr>
                <p:spPr>
                  <a:xfrm>
                    <a:off x="6925409" y="1772888"/>
                    <a:ext cx="103432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1C16F9CC-7A8C-4E58-B711-3D9EF3AB77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5409" y="1772888"/>
                    <a:ext cx="1034322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5744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1: Add a Baseline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15663" y="1378000"/>
                <a:ext cx="2449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3" y="1378000"/>
                <a:ext cx="244996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-15514" y="1896390"/>
                <a:ext cx="59477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14" y="1896390"/>
                <a:ext cx="594770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-256309" y="3137751"/>
            <a:ext cx="982849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30083" y="3581955"/>
            <a:ext cx="94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Ideal </a:t>
            </a:r>
          </a:p>
          <a:p>
            <a:pPr algn="ctr"/>
            <a:r>
              <a:rPr lang="en-US" altLang="zh-TW" sz="2400" dirty="0"/>
              <a:t>case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21225" y="5417524"/>
            <a:ext cx="1553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Sampling</a:t>
            </a:r>
          </a:p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54514" y="3831774"/>
            <a:ext cx="304800" cy="72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287485" y="3452946"/>
            <a:ext cx="297543" cy="1102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949364" y="4215552"/>
            <a:ext cx="279400" cy="33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2177143" y="4555789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554404" y="4505842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277485" y="450584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3963878" y="4505842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20" name="箭號: 向上 19"/>
          <p:cNvSpPr/>
          <p:nvPr/>
        </p:nvSpPr>
        <p:spPr>
          <a:xfrm>
            <a:off x="3949364" y="3519716"/>
            <a:ext cx="276704" cy="667658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上 20"/>
          <p:cNvSpPr/>
          <p:nvPr/>
        </p:nvSpPr>
        <p:spPr>
          <a:xfrm>
            <a:off x="2554404" y="3336415"/>
            <a:ext cx="279400" cy="49892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上 21"/>
          <p:cNvSpPr/>
          <p:nvPr/>
        </p:nvSpPr>
        <p:spPr>
          <a:xfrm>
            <a:off x="3296556" y="3207270"/>
            <a:ext cx="279400" cy="24946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109581" y="3677337"/>
            <a:ext cx="3048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842552" y="3719421"/>
            <a:ext cx="297543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504431" y="4017567"/>
            <a:ext cx="2794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/>
          <p:cNvCxnSpPr>
            <a:cxnSpLocks/>
          </p:cNvCxnSpPr>
          <p:nvPr/>
        </p:nvCxnSpPr>
        <p:spPr>
          <a:xfrm>
            <a:off x="5732210" y="4575521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109471" y="4525574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6832552" y="4525574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7518945" y="4525574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35" name="箭號: 向右 34"/>
          <p:cNvSpPr/>
          <p:nvPr/>
        </p:nvSpPr>
        <p:spPr>
          <a:xfrm>
            <a:off x="4833257" y="3550620"/>
            <a:ext cx="649305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5784463" y="3192501"/>
            <a:ext cx="246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It is probability …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2545738" y="5663189"/>
            <a:ext cx="304800" cy="72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3278709" y="5284361"/>
            <a:ext cx="297543" cy="1102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3940588" y="6046967"/>
            <a:ext cx="279400" cy="33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>
            <a:cxnSpLocks/>
          </p:cNvCxnSpPr>
          <p:nvPr/>
        </p:nvCxnSpPr>
        <p:spPr>
          <a:xfrm>
            <a:off x="2168367" y="6387204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545628" y="6337257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3268709" y="6337257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3955102" y="6337257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45" name="箭號: 向上 44"/>
          <p:cNvSpPr/>
          <p:nvPr/>
        </p:nvSpPr>
        <p:spPr>
          <a:xfrm>
            <a:off x="3940588" y="5351131"/>
            <a:ext cx="276704" cy="667658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上 46"/>
          <p:cNvSpPr/>
          <p:nvPr/>
        </p:nvSpPr>
        <p:spPr>
          <a:xfrm>
            <a:off x="3287780" y="5038685"/>
            <a:ext cx="279400" cy="24946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1990161" y="4860739"/>
            <a:ext cx="140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Not sampled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4833256" y="5363569"/>
            <a:ext cx="649305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6161834" y="5997016"/>
            <a:ext cx="3048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6894805" y="5211791"/>
            <a:ext cx="297543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7556684" y="5669595"/>
            <a:ext cx="2794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/>
          <p:cNvCxnSpPr>
            <a:cxnSpLocks/>
          </p:cNvCxnSpPr>
          <p:nvPr/>
        </p:nvCxnSpPr>
        <p:spPr>
          <a:xfrm>
            <a:off x="5784463" y="6387204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161724" y="6337257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6884805" y="6337257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7571198" y="6337257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562652" y="5010135"/>
            <a:ext cx="2990875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probability of the actions not sampled will decrease. 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/>
              <p:cNvSpPr txBox="1"/>
              <p:nvPr/>
            </p:nvSpPr>
            <p:spPr>
              <a:xfrm>
                <a:off x="1378153" y="1931408"/>
                <a:ext cx="5947700" cy="11308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53" y="1931408"/>
                <a:ext cx="5947700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/>
          <p:cNvSpPr/>
          <p:nvPr/>
        </p:nvSpPr>
        <p:spPr>
          <a:xfrm>
            <a:off x="3622992" y="2649217"/>
            <a:ext cx="43543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827864" y="1425291"/>
                <a:ext cx="5396977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It is possible that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always positive.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864" y="1425291"/>
                <a:ext cx="5396977" cy="461665"/>
              </a:xfrm>
              <a:prstGeom prst="rect">
                <a:avLst/>
              </a:prstGeom>
              <a:blipFill>
                <a:blip r:embed="rId5"/>
                <a:stretch>
                  <a:fillRect l="-1691" t="-8974" r="-1353" b="-26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DA275BE5-FC3E-46E9-B3BD-EE89BE516777}"/>
                  </a:ext>
                </a:extLst>
              </p:cNvPr>
              <p:cNvSpPr txBox="1"/>
              <p:nvPr/>
            </p:nvSpPr>
            <p:spPr>
              <a:xfrm>
                <a:off x="6663319" y="2319754"/>
                <a:ext cx="213026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DA275BE5-FC3E-46E9-B3BD-EE89BE51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19" y="2319754"/>
                <a:ext cx="2130268" cy="461665"/>
              </a:xfrm>
              <a:prstGeom prst="rect">
                <a:avLst/>
              </a:prstGeom>
              <a:blipFill>
                <a:blip r:embed="rId6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93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 animBg="1"/>
      <p:bldP spid="15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/>
      <p:bldP spid="29" grpId="0"/>
      <p:bldP spid="35" grpId="0" animBg="1"/>
      <p:bldP spid="36" grpId="0"/>
      <p:bldP spid="37" grpId="0" animBg="1"/>
      <p:bldP spid="38" grpId="0" animBg="1"/>
      <p:bldP spid="39" grpId="0" animBg="1"/>
      <p:bldP spid="42" grpId="0"/>
      <p:bldP spid="43" grpId="0"/>
      <p:bldP spid="44" grpId="0"/>
      <p:bldP spid="45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54" grpId="0"/>
      <p:bldP spid="55" grpId="0"/>
      <p:bldP spid="56" grpId="0"/>
      <p:bldP spid="60" grpId="0" animBg="1"/>
      <p:bldP spid="61" grpId="0" animBg="1"/>
      <p:bldP spid="62" grpId="0" animBg="1"/>
      <p:bldP spid="7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1F895-CD58-41C8-856F-DAE1DD7B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2: Assign Suitable Credit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D0AB0FD-47B1-46CB-B9DB-9FA1CBC85483}"/>
                  </a:ext>
                </a:extLst>
              </p:cNvPr>
              <p:cNvSpPr txBox="1"/>
              <p:nvPr/>
            </p:nvSpPr>
            <p:spPr>
              <a:xfrm>
                <a:off x="575759" y="2210536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D0AB0FD-47B1-46CB-B9DB-9FA1CBC85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59" y="2210536"/>
                <a:ext cx="1229077" cy="4651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D6CC50A-269E-40A5-BA70-FF842E4ED969}"/>
                  </a:ext>
                </a:extLst>
              </p:cNvPr>
              <p:cNvSpPr txBox="1"/>
              <p:nvPr/>
            </p:nvSpPr>
            <p:spPr>
              <a:xfrm>
                <a:off x="1804836" y="2210536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D6CC50A-269E-40A5-BA70-FF842E4ED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36" y="2210536"/>
                <a:ext cx="1229077" cy="465192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3C9B636-6420-49E2-86B9-AE984BC4DAD5}"/>
                  </a:ext>
                </a:extLst>
              </p:cNvPr>
              <p:cNvSpPr txBox="1"/>
              <p:nvPr/>
            </p:nvSpPr>
            <p:spPr>
              <a:xfrm>
                <a:off x="3033913" y="2210536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3C9B636-6420-49E2-86B9-AE984BC4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913" y="2210536"/>
                <a:ext cx="1229077" cy="4651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BDD51EDF-DE51-4987-A594-A6CCF5AB5745}"/>
              </a:ext>
            </a:extLst>
          </p:cNvPr>
          <p:cNvSpPr/>
          <p:nvPr/>
        </p:nvSpPr>
        <p:spPr>
          <a:xfrm>
            <a:off x="2117716" y="2783880"/>
            <a:ext cx="603316" cy="4453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+0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C92D00-5DDB-41B4-BE8D-604E74812A9C}"/>
              </a:ext>
            </a:extLst>
          </p:cNvPr>
          <p:cNvSpPr/>
          <p:nvPr/>
        </p:nvSpPr>
        <p:spPr>
          <a:xfrm>
            <a:off x="836762" y="2794081"/>
            <a:ext cx="603316" cy="4453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+5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042F56-191A-4733-88EA-498BC37AEE6C}"/>
              </a:ext>
            </a:extLst>
          </p:cNvPr>
          <p:cNvSpPr/>
          <p:nvPr/>
        </p:nvSpPr>
        <p:spPr>
          <a:xfrm>
            <a:off x="3370825" y="2783880"/>
            <a:ext cx="603316" cy="4453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C325BA0-0FCD-4171-A500-AA36E80CD04F}"/>
                  </a:ext>
                </a:extLst>
              </p:cNvPr>
              <p:cNvSpPr txBox="1"/>
              <p:nvPr/>
            </p:nvSpPr>
            <p:spPr>
              <a:xfrm>
                <a:off x="1841522" y="3370123"/>
                <a:ext cx="12552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=+3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C325BA0-0FCD-4171-A500-AA36E80CD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22" y="3370123"/>
                <a:ext cx="12552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190BAAD-5D8D-460B-B9B1-18F7278BBC18}"/>
                  </a:ext>
                </a:extLst>
              </p:cNvPr>
              <p:cNvSpPr txBox="1"/>
              <p:nvPr/>
            </p:nvSpPr>
            <p:spPr>
              <a:xfrm>
                <a:off x="875183" y="1834357"/>
                <a:ext cx="616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190BAAD-5D8D-460B-B9B1-18F7278B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3" y="1834357"/>
                <a:ext cx="61677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4985E78-E580-409E-A62F-400A5E56E06D}"/>
                  </a:ext>
                </a:extLst>
              </p:cNvPr>
              <p:cNvSpPr txBox="1"/>
              <p:nvPr/>
            </p:nvSpPr>
            <p:spPr>
              <a:xfrm>
                <a:off x="2104260" y="1834356"/>
                <a:ext cx="616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4985E78-E580-409E-A62F-400A5E56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260" y="1834356"/>
                <a:ext cx="61677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A725496-32FA-4457-BEB5-EFCA7C51192B}"/>
                  </a:ext>
                </a:extLst>
              </p:cNvPr>
              <p:cNvSpPr txBox="1"/>
              <p:nvPr/>
            </p:nvSpPr>
            <p:spPr>
              <a:xfrm>
                <a:off x="3347954" y="1834356"/>
                <a:ext cx="616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A725496-32FA-4457-BEB5-EFCA7C511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954" y="1834356"/>
                <a:ext cx="61677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EDED3B5-AD6A-4A10-9349-AA20D9E3C7FD}"/>
                  </a:ext>
                </a:extLst>
              </p:cNvPr>
              <p:cNvSpPr txBox="1"/>
              <p:nvPr/>
            </p:nvSpPr>
            <p:spPr>
              <a:xfrm>
                <a:off x="875183" y="4182273"/>
                <a:ext cx="5887496" cy="11308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EDED3B5-AD6A-4A10-9349-AA20D9E3C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3" y="4182273"/>
                <a:ext cx="5887496" cy="1130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88F3351-DDBE-4F03-B8C3-A6C74BE179B0}"/>
              </a:ext>
            </a:extLst>
          </p:cNvPr>
          <p:cNvCxnSpPr>
            <a:cxnSpLocks/>
          </p:cNvCxnSpPr>
          <p:nvPr/>
        </p:nvCxnSpPr>
        <p:spPr>
          <a:xfrm>
            <a:off x="3158185" y="4766120"/>
            <a:ext cx="75980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8BF1354-57F3-43C6-8C1E-BE91295D78C9}"/>
                  </a:ext>
                </a:extLst>
              </p:cNvPr>
              <p:cNvSpPr txBox="1"/>
              <p:nvPr/>
            </p:nvSpPr>
            <p:spPr>
              <a:xfrm>
                <a:off x="4341587" y="5152513"/>
                <a:ext cx="1543692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8BF1354-57F3-43C6-8C1E-BE91295D7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587" y="5152513"/>
                <a:ext cx="1543692" cy="8818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5EF37D1-70F5-4EC1-BFF3-E62B19F36CC7}"/>
              </a:ext>
            </a:extLst>
          </p:cNvPr>
          <p:cNvCxnSpPr/>
          <p:nvPr/>
        </p:nvCxnSpPr>
        <p:spPr>
          <a:xfrm>
            <a:off x="3575030" y="5027826"/>
            <a:ext cx="0" cy="565609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901BC1F-4419-4387-A622-39CD2165B46A}"/>
              </a:ext>
            </a:extLst>
          </p:cNvPr>
          <p:cNvCxnSpPr>
            <a:cxnSpLocks/>
          </p:cNvCxnSpPr>
          <p:nvPr/>
        </p:nvCxnSpPr>
        <p:spPr>
          <a:xfrm>
            <a:off x="3534692" y="5632497"/>
            <a:ext cx="699927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715A10D-7293-4897-86F9-2BF10E79DE5B}"/>
                  </a:ext>
                </a:extLst>
              </p:cNvPr>
              <p:cNvSpPr txBox="1"/>
              <p:nvPr/>
            </p:nvSpPr>
            <p:spPr>
              <a:xfrm>
                <a:off x="4805295" y="2240092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715A10D-7293-4897-86F9-2BF10E79D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95" y="2240092"/>
                <a:ext cx="1229077" cy="4651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68EEB06-29C8-433D-AA46-1F23F2A1FDA7}"/>
                  </a:ext>
                </a:extLst>
              </p:cNvPr>
              <p:cNvSpPr txBox="1"/>
              <p:nvPr/>
            </p:nvSpPr>
            <p:spPr>
              <a:xfrm>
                <a:off x="6034372" y="2240092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68EEB06-29C8-433D-AA46-1F23F2A1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372" y="2240092"/>
                <a:ext cx="1229077" cy="465192"/>
              </a:xfrm>
              <a:prstGeom prst="rect">
                <a:avLst/>
              </a:prstGeom>
              <a:blipFill>
                <a:blip r:embed="rId12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74532C3-C123-49C7-B7C0-6D2B2588EBB4}"/>
                  </a:ext>
                </a:extLst>
              </p:cNvPr>
              <p:cNvSpPr txBox="1"/>
              <p:nvPr/>
            </p:nvSpPr>
            <p:spPr>
              <a:xfrm>
                <a:off x="7263449" y="2240092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74532C3-C123-49C7-B7C0-6D2B2588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449" y="2240092"/>
                <a:ext cx="1229077" cy="4651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E81E4950-D239-4513-B007-5468C384B4FA}"/>
              </a:ext>
            </a:extLst>
          </p:cNvPr>
          <p:cNvSpPr/>
          <p:nvPr/>
        </p:nvSpPr>
        <p:spPr>
          <a:xfrm>
            <a:off x="6347252" y="2813436"/>
            <a:ext cx="603316" cy="4453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+0</a:t>
            </a:r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6E9D98C-8B86-442B-9B3F-0F331F31A482}"/>
              </a:ext>
            </a:extLst>
          </p:cNvPr>
          <p:cNvSpPr/>
          <p:nvPr/>
        </p:nvSpPr>
        <p:spPr>
          <a:xfrm>
            <a:off x="5113433" y="2804783"/>
            <a:ext cx="603316" cy="4453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-5</a:t>
            </a:r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33BCDD8-E97F-4C49-9A67-C5DFB59B47FF}"/>
              </a:ext>
            </a:extLst>
          </p:cNvPr>
          <p:cNvSpPr/>
          <p:nvPr/>
        </p:nvSpPr>
        <p:spPr>
          <a:xfrm>
            <a:off x="7600361" y="2813436"/>
            <a:ext cx="603316" cy="4453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E0D70FE2-CE7C-462E-A27A-76443E80C3F8}"/>
                  </a:ext>
                </a:extLst>
              </p:cNvPr>
              <p:cNvSpPr txBox="1"/>
              <p:nvPr/>
            </p:nvSpPr>
            <p:spPr>
              <a:xfrm>
                <a:off x="6048393" y="3402171"/>
                <a:ext cx="12552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=−7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E0D70FE2-CE7C-462E-A27A-76443E80C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393" y="3402171"/>
                <a:ext cx="1255215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EDBDE8-731F-4ED2-AF93-FD13E08CB10D}"/>
                  </a:ext>
                </a:extLst>
              </p:cNvPr>
              <p:cNvSpPr txBox="1"/>
              <p:nvPr/>
            </p:nvSpPr>
            <p:spPr>
              <a:xfrm>
                <a:off x="4970289" y="1867683"/>
                <a:ext cx="8844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×−7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EDBDE8-731F-4ED2-AF93-FD13E08CB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89" y="1867683"/>
                <a:ext cx="884473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DCC097C-9693-4A84-BBC1-1D360E6C4C02}"/>
                  </a:ext>
                </a:extLst>
              </p:cNvPr>
              <p:cNvSpPr txBox="1"/>
              <p:nvPr/>
            </p:nvSpPr>
            <p:spPr>
              <a:xfrm>
                <a:off x="6199366" y="1867682"/>
                <a:ext cx="8844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×−7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DCC097C-9693-4A84-BBC1-1D360E6C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366" y="1867682"/>
                <a:ext cx="884473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F72E18B-6C8C-431B-BA70-1C05EF2CB46F}"/>
                  </a:ext>
                </a:extLst>
              </p:cNvPr>
              <p:cNvSpPr txBox="1"/>
              <p:nvPr/>
            </p:nvSpPr>
            <p:spPr>
              <a:xfrm>
                <a:off x="7443060" y="1867682"/>
                <a:ext cx="8844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×−7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F72E18B-6C8C-431B-BA70-1C05EF2CB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060" y="1867682"/>
                <a:ext cx="884473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55172782-4F0A-45B4-A90F-0CA976D2F8E8}"/>
                  </a:ext>
                </a:extLst>
              </p:cNvPr>
              <p:cNvSpPr txBox="1"/>
              <p:nvPr/>
            </p:nvSpPr>
            <p:spPr>
              <a:xfrm>
                <a:off x="2026894" y="1730335"/>
                <a:ext cx="884473" cy="4308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×−2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55172782-4F0A-45B4-A90F-0CA976D2F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894" y="1730335"/>
                <a:ext cx="884473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D1E0C14-AE21-4931-9203-489BFCE7EE62}"/>
                  </a:ext>
                </a:extLst>
              </p:cNvPr>
              <p:cNvSpPr txBox="1"/>
              <p:nvPr/>
            </p:nvSpPr>
            <p:spPr>
              <a:xfrm>
                <a:off x="3284358" y="1742290"/>
                <a:ext cx="884473" cy="4308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×−2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D1E0C14-AE21-4931-9203-489BFCE7E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8" y="1742290"/>
                <a:ext cx="884473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9C1D35B-4A25-4CBC-AA04-5A969DB70597}"/>
                  </a:ext>
                </a:extLst>
              </p:cNvPr>
              <p:cNvSpPr txBox="1"/>
              <p:nvPr/>
            </p:nvSpPr>
            <p:spPr>
              <a:xfrm>
                <a:off x="6232633" y="1818889"/>
                <a:ext cx="884473" cy="4308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×−2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9C1D35B-4A25-4CBC-AA04-5A969DB70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633" y="1818889"/>
                <a:ext cx="884473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9038B182-EB77-4BEB-9AE5-D758A958940D}"/>
                  </a:ext>
                </a:extLst>
              </p:cNvPr>
              <p:cNvSpPr txBox="1"/>
              <p:nvPr/>
            </p:nvSpPr>
            <p:spPr>
              <a:xfrm>
                <a:off x="7494977" y="1798841"/>
                <a:ext cx="884473" cy="4308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×−2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9038B182-EB77-4BEB-9AE5-D758A9589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977" y="1798841"/>
                <a:ext cx="884473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9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5" grpId="0" animBg="1"/>
      <p:bldP spid="17" grpId="0"/>
      <p:bldP spid="19" grpId="0"/>
      <p:bldP spid="20" grpId="0"/>
      <p:bldP spid="21" grpId="0"/>
      <p:bldP spid="26" grpId="0" animBg="1"/>
      <p:bldP spid="30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914883FF-1B7D-49C5-ABD0-52E9311705AA}"/>
              </a:ext>
            </a:extLst>
          </p:cNvPr>
          <p:cNvSpPr/>
          <p:nvPr/>
        </p:nvSpPr>
        <p:spPr>
          <a:xfrm>
            <a:off x="2689873" y="3890592"/>
            <a:ext cx="1585777" cy="5027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AF67EA-4147-4178-A30A-68EF1C0215DE}"/>
              </a:ext>
            </a:extLst>
          </p:cNvPr>
          <p:cNvSpPr/>
          <p:nvPr/>
        </p:nvSpPr>
        <p:spPr>
          <a:xfrm>
            <a:off x="723093" y="1746620"/>
            <a:ext cx="3262082" cy="9685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5A1F895-CD58-41C8-856F-DAE1DD7B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2: Assign Suitable Credit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EDED3B5-AD6A-4A10-9349-AA20D9E3C7FD}"/>
                  </a:ext>
                </a:extLst>
              </p:cNvPr>
              <p:cNvSpPr txBox="1"/>
              <p:nvPr/>
            </p:nvSpPr>
            <p:spPr>
              <a:xfrm>
                <a:off x="500514" y="3535698"/>
                <a:ext cx="588749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EDED3B5-AD6A-4A10-9349-AA20D9E3C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14" y="3535698"/>
                <a:ext cx="5887496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88F3351-DDBE-4F03-B8C3-A6C74BE179B0}"/>
              </a:ext>
            </a:extLst>
          </p:cNvPr>
          <p:cNvCxnSpPr>
            <a:cxnSpLocks/>
          </p:cNvCxnSpPr>
          <p:nvPr/>
        </p:nvCxnSpPr>
        <p:spPr>
          <a:xfrm>
            <a:off x="2783516" y="4119545"/>
            <a:ext cx="75980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8BF1354-57F3-43C6-8C1E-BE91295D78C9}"/>
                  </a:ext>
                </a:extLst>
              </p:cNvPr>
              <p:cNvSpPr txBox="1"/>
              <p:nvPr/>
            </p:nvSpPr>
            <p:spPr>
              <a:xfrm>
                <a:off x="4092143" y="4911881"/>
                <a:ext cx="1543692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8BF1354-57F3-43C6-8C1E-BE91295D7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143" y="4911881"/>
                <a:ext cx="1543692" cy="881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5EF37D1-70F5-4EC1-BFF3-E62B19F36CC7}"/>
              </a:ext>
            </a:extLst>
          </p:cNvPr>
          <p:cNvCxnSpPr>
            <a:cxnSpLocks/>
          </p:cNvCxnSpPr>
          <p:nvPr/>
        </p:nvCxnSpPr>
        <p:spPr>
          <a:xfrm>
            <a:off x="3219707" y="4389120"/>
            <a:ext cx="0" cy="1002745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901BC1F-4419-4387-A622-39CD2165B46A}"/>
              </a:ext>
            </a:extLst>
          </p:cNvPr>
          <p:cNvCxnSpPr>
            <a:cxnSpLocks/>
          </p:cNvCxnSpPr>
          <p:nvPr/>
        </p:nvCxnSpPr>
        <p:spPr>
          <a:xfrm>
            <a:off x="3285248" y="5391865"/>
            <a:ext cx="699927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B0DB0FE-BAD3-4112-8E26-C6FD44641332}"/>
                  </a:ext>
                </a:extLst>
              </p:cNvPr>
              <p:cNvSpPr txBox="1"/>
              <p:nvPr/>
            </p:nvSpPr>
            <p:spPr>
              <a:xfrm>
                <a:off x="6200421" y="4931693"/>
                <a:ext cx="2314929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B0DB0FE-BAD3-4112-8E26-C6FD44641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421" y="4931693"/>
                <a:ext cx="2314929" cy="881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72CC94-CEA6-45BE-AE11-1256E7B1A1E0}"/>
              </a:ext>
            </a:extLst>
          </p:cNvPr>
          <p:cNvCxnSpPr>
            <a:cxnSpLocks/>
          </p:cNvCxnSpPr>
          <p:nvPr/>
        </p:nvCxnSpPr>
        <p:spPr>
          <a:xfrm>
            <a:off x="5745601" y="5403770"/>
            <a:ext cx="48564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5CCCBCE-17E7-4C39-B3FD-29B9A900A229}"/>
                  </a:ext>
                </a:extLst>
              </p:cNvPr>
              <p:cNvSpPr txBox="1"/>
              <p:nvPr/>
            </p:nvSpPr>
            <p:spPr>
              <a:xfrm>
                <a:off x="6883812" y="5943986"/>
                <a:ext cx="948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5CCCBCE-17E7-4C39-B3FD-29B9A900A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12" y="5943986"/>
                <a:ext cx="9481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62411034-3FA7-44FB-A759-549FA8CBFCB9}"/>
              </a:ext>
            </a:extLst>
          </p:cNvPr>
          <p:cNvSpPr txBox="1"/>
          <p:nvPr/>
        </p:nvSpPr>
        <p:spPr>
          <a:xfrm>
            <a:off x="3391790" y="5943986"/>
            <a:ext cx="283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Add discount factor</a:t>
            </a:r>
            <a:endParaRPr lang="zh-TW" altLang="en-US" sz="2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EC4467E-62AF-4ABC-9AE1-B0ED4796FE70}"/>
              </a:ext>
            </a:extLst>
          </p:cNvPr>
          <p:cNvCxnSpPr>
            <a:cxnSpLocks/>
          </p:cNvCxnSpPr>
          <p:nvPr/>
        </p:nvCxnSpPr>
        <p:spPr>
          <a:xfrm flipV="1">
            <a:off x="4092143" y="3368842"/>
            <a:ext cx="611700" cy="54140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837605-59FB-412F-9B61-51E018B60A56}"/>
              </a:ext>
            </a:extLst>
          </p:cNvPr>
          <p:cNvSpPr txBox="1"/>
          <p:nvPr/>
        </p:nvSpPr>
        <p:spPr>
          <a:xfrm>
            <a:off x="4739240" y="3079316"/>
            <a:ext cx="372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state-dependent</a:t>
            </a:r>
            <a:endParaRPr lang="zh-TW" altLang="en-US" sz="24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312B2F7-1C79-48F0-8EBF-9D82A45DC5CC}"/>
              </a:ext>
            </a:extLst>
          </p:cNvPr>
          <p:cNvGrpSpPr/>
          <p:nvPr/>
        </p:nvGrpSpPr>
        <p:grpSpPr>
          <a:xfrm>
            <a:off x="628650" y="1828260"/>
            <a:ext cx="3127927" cy="830997"/>
            <a:chOff x="1116532" y="1859037"/>
            <a:chExt cx="3127927" cy="830997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8B44BFA-FC2C-4402-A656-CE7A0C289AFB}"/>
                </a:ext>
              </a:extLst>
            </p:cNvPr>
            <p:cNvSpPr txBox="1"/>
            <p:nvPr/>
          </p:nvSpPr>
          <p:spPr>
            <a:xfrm>
              <a:off x="1116532" y="1859037"/>
              <a:ext cx="1838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Advantage Function</a:t>
              </a:r>
              <a:endParaRPr lang="zh-TW" altLang="en-US" sz="2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38E155EB-A875-4E84-8435-ADF0B5FA00A6}"/>
                    </a:ext>
                  </a:extLst>
                </p:cNvPr>
                <p:cNvSpPr txBox="1"/>
                <p:nvPr/>
              </p:nvSpPr>
              <p:spPr>
                <a:xfrm>
                  <a:off x="2908645" y="2063721"/>
                  <a:ext cx="1335814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38E155EB-A875-4E84-8435-ADF0B5FA00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8645" y="2063721"/>
                  <a:ext cx="1335814" cy="385555"/>
                </a:xfrm>
                <a:prstGeom prst="rect">
                  <a:avLst/>
                </a:prstGeom>
                <a:blipFill>
                  <a:blip r:embed="rId6"/>
                  <a:stretch>
                    <a:fillRect l="-4566" t="-1563"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8B7B98A-862E-408F-8223-2B336EEC65DF}"/>
                  </a:ext>
                </a:extLst>
              </p:cNvPr>
              <p:cNvSpPr txBox="1"/>
              <p:nvPr/>
            </p:nvSpPr>
            <p:spPr>
              <a:xfrm>
                <a:off x="4397993" y="1596782"/>
                <a:ext cx="43389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How good it is if we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other than other actions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.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8B7B98A-862E-408F-8223-2B336EEC6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93" y="1596782"/>
                <a:ext cx="4338961" cy="830997"/>
              </a:xfrm>
              <a:prstGeom prst="rect">
                <a:avLst/>
              </a:prstGeom>
              <a:blipFill>
                <a:blip r:embed="rId7"/>
                <a:stretch>
                  <a:fillRect l="-2107" t="-5882" r="-1404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>
            <a:extLst>
              <a:ext uri="{FF2B5EF4-FFF2-40B4-BE49-F238E27FC236}">
                <a16:creationId xmlns:a16="http://schemas.microsoft.com/office/drawing/2014/main" id="{502626AE-5AFF-4CB3-B0A7-50027D9329C8}"/>
              </a:ext>
            </a:extLst>
          </p:cNvPr>
          <p:cNvSpPr txBox="1"/>
          <p:nvPr/>
        </p:nvSpPr>
        <p:spPr>
          <a:xfrm>
            <a:off x="4397992" y="2435300"/>
            <a:ext cx="433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Estimated by “</a:t>
            </a:r>
            <a:r>
              <a:rPr lang="en-US" altLang="zh-TW" sz="2400" i="1" dirty="0"/>
              <a:t>critic</a:t>
            </a:r>
            <a:r>
              <a:rPr lang="en-US" altLang="zh-TW" sz="2400" dirty="0"/>
              <a:t>” (later)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680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3" grpId="0"/>
      <p:bldP spid="50" grpId="0"/>
      <p:bldP spid="7" grpId="0"/>
      <p:bldP spid="12" grpId="0"/>
      <p:bldP spid="54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CD002E-F4AC-4725-A868-16AA88F23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From on-policy </a:t>
            </a:r>
            <a:br>
              <a:rPr lang="en-US" altLang="zh-TW" dirty="0"/>
            </a:br>
            <a:r>
              <a:rPr lang="en-US" altLang="zh-TW" dirty="0"/>
              <a:t>to off-policy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006727-9AE8-4125-A46A-15FC09E5A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Using the experience more than once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2268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On-policy </a:t>
            </a:r>
            <a:r>
              <a:rPr lang="en-US" altLang="zh-TW" dirty="0" err="1"/>
              <a:t>v.s</a:t>
            </a:r>
            <a:r>
              <a:rPr lang="en-US" altLang="zh-TW" dirty="0"/>
              <a:t>. Off-policy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On-policy: The agent learned and the agent interacting with the environment is the same.</a:t>
            </a:r>
          </a:p>
          <a:p>
            <a:r>
              <a:rPr lang="en-US" altLang="zh-TW" dirty="0"/>
              <a:t>Off-policy: The agent learned and the agent interacting with the environment is different.</a:t>
            </a:r>
            <a:endParaRPr lang="zh-TW" altLang="en-US" dirty="0"/>
          </a:p>
        </p:txBody>
      </p:sp>
      <p:pic>
        <p:nvPicPr>
          <p:cNvPr id="1026" name="Picture 2" descr="「佐為下棋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543" y="3705745"/>
            <a:ext cx="3400879" cy="24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佐為 下棋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69" y="3731849"/>
            <a:ext cx="3225347" cy="241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584663" y="6089590"/>
            <a:ext cx="230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阿光下棋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223968" y="6089590"/>
            <a:ext cx="4482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佐為下棋、阿光在旁邊看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55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560C540-4B0D-49AB-96FE-B5D42B65A9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On-policy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Off-policy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560C540-4B0D-49AB-96FE-B5D42B65A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F90D0F-DC99-4E0C-9D95-E12016144FF5}"/>
                  </a:ext>
                </a:extLst>
              </p:cNvPr>
              <p:cNvSpPr/>
              <p:nvPr/>
            </p:nvSpPr>
            <p:spPr>
              <a:xfrm>
                <a:off x="623484" y="1584401"/>
                <a:ext cx="4464043" cy="506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F90D0F-DC99-4E0C-9D95-E12016144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84" y="1584401"/>
                <a:ext cx="4464043" cy="506998"/>
              </a:xfrm>
              <a:prstGeom prst="rect">
                <a:avLst/>
              </a:prstGeom>
              <a:blipFill>
                <a:blip r:embed="rId3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8D3B5E6-3716-4294-A513-405E628E5D83}"/>
                  </a:ext>
                </a:extLst>
              </p:cNvPr>
              <p:cNvSpPr txBox="1"/>
              <p:nvPr/>
            </p:nvSpPr>
            <p:spPr>
              <a:xfrm>
                <a:off x="834821" y="4563450"/>
                <a:ext cx="1522725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8D3B5E6-3716-4294-A513-405E628E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21" y="4563450"/>
                <a:ext cx="1522725" cy="397866"/>
              </a:xfrm>
              <a:prstGeom prst="rect">
                <a:avLst/>
              </a:prstGeom>
              <a:blipFill>
                <a:blip r:embed="rId4"/>
                <a:stretch>
                  <a:fillRect l="-4400" r="-6800" b="-2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7F2328-95B0-4AAB-A0C7-7A683B716015}"/>
              </a:ext>
            </a:extLst>
          </p:cNvPr>
          <p:cNvCxnSpPr/>
          <p:nvPr/>
        </p:nvCxnSpPr>
        <p:spPr>
          <a:xfrm>
            <a:off x="1889621" y="2044265"/>
            <a:ext cx="82955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A56606-640C-4785-8FA5-0A6239BDB7D1}"/>
                  </a:ext>
                </a:extLst>
              </p:cNvPr>
              <p:cNvSpPr txBox="1"/>
              <p:nvPr/>
            </p:nvSpPr>
            <p:spPr>
              <a:xfrm>
                <a:off x="1501809" y="2078967"/>
                <a:ext cx="69569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collect data. When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updated, we have to sample training data again.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A56606-640C-4785-8FA5-0A6239BD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2078967"/>
                <a:ext cx="6956980" cy="830997"/>
              </a:xfrm>
              <a:prstGeom prst="rect">
                <a:avLst/>
              </a:prstGeom>
              <a:blipFill>
                <a:blip r:embed="rId5"/>
                <a:stretch>
                  <a:fillRect l="-1138" t="-5882" r="-525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B7A43DC-140A-44E4-BDD9-047C78787317}"/>
                  </a:ext>
                </a:extLst>
              </p:cNvPr>
              <p:cNvSpPr txBox="1"/>
              <p:nvPr/>
            </p:nvSpPr>
            <p:spPr>
              <a:xfrm>
                <a:off x="1501809" y="2813954"/>
                <a:ext cx="6956980" cy="83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Goal: Using the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/>
                  <a:t> to 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 is fixed, so we can re-use the sample data. 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B7A43DC-140A-44E4-BDD9-047C7878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2813954"/>
                <a:ext cx="6956980" cy="835485"/>
              </a:xfrm>
              <a:prstGeom prst="rect">
                <a:avLst/>
              </a:prstGeom>
              <a:blipFill>
                <a:blip r:embed="rId6"/>
                <a:stretch>
                  <a:fillRect l="-1138" t="-5109"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52F7479-B8DF-427B-A6A3-A52F3EB238F5}"/>
              </a:ext>
            </a:extLst>
          </p:cNvPr>
          <p:cNvCxnSpPr/>
          <p:nvPr/>
        </p:nvCxnSpPr>
        <p:spPr>
          <a:xfrm>
            <a:off x="-292231" y="3736871"/>
            <a:ext cx="97284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D161F1-DCFD-40C9-98FB-9CEA3C301419}"/>
              </a:ext>
            </a:extLst>
          </p:cNvPr>
          <p:cNvSpPr txBox="1"/>
          <p:nvPr/>
        </p:nvSpPr>
        <p:spPr>
          <a:xfrm>
            <a:off x="52051" y="3762671"/>
            <a:ext cx="3675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Importance Sampling</a:t>
            </a:r>
            <a:endParaRPr lang="zh-TW" altLang="en-US" sz="2800" b="1" i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B105D33-0696-45C8-889A-BC1FE2DF64A9}"/>
                  </a:ext>
                </a:extLst>
              </p:cNvPr>
              <p:cNvSpPr txBox="1"/>
              <p:nvPr/>
            </p:nvSpPr>
            <p:spPr>
              <a:xfrm>
                <a:off x="2384413" y="4384426"/>
                <a:ext cx="21875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B105D33-0696-45C8-889A-BC1FE2DF6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13" y="4384426"/>
                <a:ext cx="2187587" cy="75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1EA7A9E-C41D-434B-8FB0-07486425C5BD}"/>
                  </a:ext>
                </a:extLst>
              </p:cNvPr>
              <p:cNvSpPr txBox="1"/>
              <p:nvPr/>
            </p:nvSpPr>
            <p:spPr>
              <a:xfrm>
                <a:off x="5268415" y="4023307"/>
                <a:ext cx="3124060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sampled from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1EA7A9E-C41D-434B-8FB0-07486425C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415" y="4023307"/>
                <a:ext cx="3124060" cy="381258"/>
              </a:xfrm>
              <a:prstGeom prst="rect">
                <a:avLst/>
              </a:prstGeom>
              <a:blipFill>
                <a:blip r:embed="rId8"/>
                <a:stretch>
                  <a:fillRect l="-2339" t="-22222" b="-460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A9E860-6C33-43FF-951B-BF80185F2C81}"/>
                  </a:ext>
                </a:extLst>
              </p:cNvPr>
              <p:cNvSpPr txBox="1"/>
              <p:nvPr/>
            </p:nvSpPr>
            <p:spPr>
              <a:xfrm>
                <a:off x="5268415" y="4544321"/>
                <a:ext cx="3646985" cy="750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We only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sampled from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A9E860-6C33-43FF-951B-BF80185F2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415" y="4544321"/>
                <a:ext cx="3646985" cy="750590"/>
              </a:xfrm>
              <a:prstGeom prst="rect">
                <a:avLst/>
              </a:prstGeom>
              <a:blipFill>
                <a:blip r:embed="rId9"/>
                <a:stretch>
                  <a:fillRect l="-5008" t="-10484" b="-233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5F300B6-5902-4EE6-96BD-6CE69C497AAA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2719182" y="4762383"/>
            <a:ext cx="18528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26E2D99-A729-46D5-8A0A-D1DB8A79AD8D}"/>
                  </a:ext>
                </a:extLst>
              </p:cNvPr>
              <p:cNvSpPr txBox="1"/>
              <p:nvPr/>
            </p:nvSpPr>
            <p:spPr>
              <a:xfrm>
                <a:off x="767261" y="5473369"/>
                <a:ext cx="2244717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26E2D99-A729-46D5-8A0A-D1DB8A79A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61" y="5473369"/>
                <a:ext cx="2244717" cy="9687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C3C8E19C-1821-41BC-ABAD-2D95E5953731}"/>
                  </a:ext>
                </a:extLst>
              </p:cNvPr>
              <p:cNvSpPr txBox="1"/>
              <p:nvPr/>
            </p:nvSpPr>
            <p:spPr>
              <a:xfrm>
                <a:off x="3096471" y="5490138"/>
                <a:ext cx="29499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C3C8E19C-1821-41BC-ABAD-2D95E5953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71" y="5490138"/>
                <a:ext cx="2949975" cy="9687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2427A9-30A5-4151-9AB6-679B8A50C60F}"/>
                  </a:ext>
                </a:extLst>
              </p:cNvPr>
              <p:cNvSpPr txBox="1"/>
              <p:nvPr/>
            </p:nvSpPr>
            <p:spPr>
              <a:xfrm>
                <a:off x="6130939" y="5518296"/>
                <a:ext cx="2489912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2427A9-30A5-4151-9AB6-679B8A50C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939" y="5518296"/>
                <a:ext cx="2489912" cy="778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E85C1482-E2CC-414B-A561-B2069B0FB441}"/>
              </a:ext>
            </a:extLst>
          </p:cNvPr>
          <p:cNvSpPr/>
          <p:nvPr/>
        </p:nvSpPr>
        <p:spPr>
          <a:xfrm>
            <a:off x="7831588" y="5507723"/>
            <a:ext cx="635589" cy="7789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4C4D1B1-64B2-4271-98FA-53D6CC26E2B9}"/>
              </a:ext>
            </a:extLst>
          </p:cNvPr>
          <p:cNvSpPr txBox="1"/>
          <p:nvPr/>
        </p:nvSpPr>
        <p:spPr>
          <a:xfrm>
            <a:off x="5769204" y="6249011"/>
            <a:ext cx="282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accent1"/>
                </a:solidFill>
              </a:rPr>
              <a:t>Importance weight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5" grpId="0"/>
      <p:bldP spid="16" grpId="0"/>
      <p:bldP spid="20" grpId="0"/>
      <p:bldP spid="21" grpId="0"/>
      <p:bldP spid="22" grpId="0"/>
      <p:bldP spid="2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4CFF8-4D2D-4EF9-B319-97CC7345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DeepMind</a:t>
            </a:r>
            <a:endParaRPr lang="zh-TW" altLang="en-US" dirty="0"/>
          </a:p>
        </p:txBody>
      </p:sp>
      <p:pic>
        <p:nvPicPr>
          <p:cNvPr id="4" name="Google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EB1A9AB0-74F0-4881-8CDB-FEA5B51A7B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DDBB35-414C-4AF6-ACB6-3C150FF20EAB}"/>
              </a:ext>
            </a:extLst>
          </p:cNvPr>
          <p:cNvSpPr/>
          <p:nvPr/>
        </p:nvSpPr>
        <p:spPr>
          <a:xfrm>
            <a:off x="5303509" y="843241"/>
            <a:ext cx="3211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https://youtu.be/gn4nRCC9TwQ</a:t>
            </a:r>
          </a:p>
        </p:txBody>
      </p:sp>
    </p:spTree>
    <p:extLst>
      <p:ext uri="{BB962C8B-B14F-4D97-AF65-F5344CB8AC3E}">
        <p14:creationId xmlns:p14="http://schemas.microsoft.com/office/powerpoint/2010/main" val="33964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10C24-45CE-43BE-A116-D1F56802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 of Importance Sampling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F4A2D7A-811E-40B2-91CB-CBBE1FDB66FA}"/>
                  </a:ext>
                </a:extLst>
              </p:cNvPr>
              <p:cNvSpPr txBox="1"/>
              <p:nvPr/>
            </p:nvSpPr>
            <p:spPr>
              <a:xfrm>
                <a:off x="712787" y="1786087"/>
                <a:ext cx="4029180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F4A2D7A-811E-40B2-91CB-CBBE1FDB6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" y="1786087"/>
                <a:ext cx="4029180" cy="778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9EBFA3-EE4B-4399-B3DB-A9AEAB249C72}"/>
                  </a:ext>
                </a:extLst>
              </p:cNvPr>
              <p:cNvSpPr txBox="1"/>
              <p:nvPr/>
            </p:nvSpPr>
            <p:spPr>
              <a:xfrm>
                <a:off x="715298" y="2627049"/>
                <a:ext cx="4582024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9EBFA3-EE4B-4399-B3DB-A9AEAB249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98" y="2627049"/>
                <a:ext cx="4582024" cy="778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7FD5DF41-28B2-4261-B300-F942E78A779A}"/>
              </a:ext>
            </a:extLst>
          </p:cNvPr>
          <p:cNvSpPr/>
          <p:nvPr/>
        </p:nvSpPr>
        <p:spPr>
          <a:xfrm>
            <a:off x="2525247" y="2836730"/>
            <a:ext cx="327259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2AD7E8E-B822-4416-A1BE-4E7EBB3B42CA}"/>
              </a:ext>
            </a:extLst>
          </p:cNvPr>
          <p:cNvGrpSpPr/>
          <p:nvPr/>
        </p:nvGrpSpPr>
        <p:grpSpPr>
          <a:xfrm>
            <a:off x="5866719" y="2057083"/>
            <a:ext cx="2806516" cy="1057798"/>
            <a:chOff x="5962100" y="2080038"/>
            <a:chExt cx="2806516" cy="105779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0DCF5B5-6C02-4732-88C0-A318040E4741}"/>
                </a:ext>
              </a:extLst>
            </p:cNvPr>
            <p:cNvSpPr/>
            <p:nvPr/>
          </p:nvSpPr>
          <p:spPr>
            <a:xfrm>
              <a:off x="5962100" y="2080038"/>
              <a:ext cx="2806516" cy="105779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8ED41DFF-FE55-4237-8EDF-C219D4A61DD4}"/>
                    </a:ext>
                  </a:extLst>
                </p:cNvPr>
                <p:cNvSpPr txBox="1"/>
                <p:nvPr/>
              </p:nvSpPr>
              <p:spPr>
                <a:xfrm>
                  <a:off x="6145004" y="2214284"/>
                  <a:ext cx="10831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𝑉𝐴𝑅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8ED41DFF-FE55-4237-8EDF-C219D4A6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004" y="2214284"/>
                  <a:ext cx="108318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18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84EA36F2-75F3-4010-B559-EB96583C63C1}"/>
                    </a:ext>
                  </a:extLst>
                </p:cNvPr>
                <p:cNvSpPr txBox="1"/>
                <p:nvPr/>
              </p:nvSpPr>
              <p:spPr>
                <a:xfrm>
                  <a:off x="6145004" y="2692041"/>
                  <a:ext cx="25498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84EA36F2-75F3-4010-B559-EB96583C6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004" y="2692041"/>
                  <a:ext cx="25498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6" r="-477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AB36E8D-23E6-4E70-8BC1-F0A6708915F4}"/>
                  </a:ext>
                </a:extLst>
              </p:cNvPr>
              <p:cNvSpPr txBox="1"/>
              <p:nvPr/>
            </p:nvSpPr>
            <p:spPr>
              <a:xfrm>
                <a:off x="400694" y="3793526"/>
                <a:ext cx="6036589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AB36E8D-23E6-4E70-8BC1-F0A67089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4" y="3793526"/>
                <a:ext cx="6036589" cy="4972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4EFE72D-FD9B-4FFD-A789-052619D140D6}"/>
                  </a:ext>
                </a:extLst>
              </p:cNvPr>
              <p:cNvSpPr txBox="1"/>
              <p:nvPr/>
            </p:nvSpPr>
            <p:spPr>
              <a:xfrm>
                <a:off x="400694" y="4506577"/>
                <a:ext cx="2451632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4EFE72D-FD9B-4FFD-A789-052619D14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4" y="4506577"/>
                <a:ext cx="2451632" cy="778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2FDE0D5-9399-4F03-BDDC-28F78615689B}"/>
                  </a:ext>
                </a:extLst>
              </p:cNvPr>
              <p:cNvSpPr txBox="1"/>
              <p:nvPr/>
            </p:nvSpPr>
            <p:spPr>
              <a:xfrm>
                <a:off x="2812421" y="4404203"/>
                <a:ext cx="6108595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2FDE0D5-9399-4F03-BDDC-28F78615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421" y="4404203"/>
                <a:ext cx="6108595" cy="966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50F2029-E704-46E5-BBB3-567D097D13BE}"/>
                  </a:ext>
                </a:extLst>
              </p:cNvPr>
              <p:cNvSpPr txBox="1"/>
              <p:nvPr/>
            </p:nvSpPr>
            <p:spPr>
              <a:xfrm>
                <a:off x="2823728" y="5575807"/>
                <a:ext cx="4947188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50F2029-E704-46E5-BBB3-567D097D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728" y="5575807"/>
                <a:ext cx="4947188" cy="821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4821FB09-A6D8-4A8B-A85F-AFA798BB2336}"/>
              </a:ext>
            </a:extLst>
          </p:cNvPr>
          <p:cNvSpPr/>
          <p:nvPr/>
        </p:nvSpPr>
        <p:spPr>
          <a:xfrm>
            <a:off x="4741967" y="5575807"/>
            <a:ext cx="668233" cy="8218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5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E7A7CA-3A83-4463-A76E-D7405949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 of Importance Sampling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CFB1CA9-2F7B-4ED8-9D05-7390336E2CB9}"/>
                  </a:ext>
                </a:extLst>
              </p:cNvPr>
              <p:cNvSpPr txBox="1"/>
              <p:nvPr/>
            </p:nvSpPr>
            <p:spPr>
              <a:xfrm>
                <a:off x="2557410" y="1825625"/>
                <a:ext cx="4029180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CFB1CA9-2F7B-4ED8-9D05-7390336E2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410" y="1825625"/>
                <a:ext cx="4029180" cy="778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9AF2805-30CA-44C4-A5EA-205E86D8591C}"/>
              </a:ext>
            </a:extLst>
          </p:cNvPr>
          <p:cNvCxnSpPr/>
          <p:nvPr/>
        </p:nvCxnSpPr>
        <p:spPr>
          <a:xfrm>
            <a:off x="1722921" y="5193465"/>
            <a:ext cx="53901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90C01152-67F5-4F6F-8507-386941AD1F18}"/>
              </a:ext>
            </a:extLst>
          </p:cNvPr>
          <p:cNvSpPr/>
          <p:nvPr/>
        </p:nvSpPr>
        <p:spPr>
          <a:xfrm>
            <a:off x="1895188" y="3345413"/>
            <a:ext cx="5208256" cy="3147461"/>
          </a:xfrm>
          <a:custGeom>
            <a:avLst/>
            <a:gdLst>
              <a:gd name="connsiteX0" fmla="*/ 20239 w 5208256"/>
              <a:gd name="connsiteY0" fmla="*/ 3466600 h 3616101"/>
              <a:gd name="connsiteX1" fmla="*/ 77991 w 5208256"/>
              <a:gd name="connsiteY1" fmla="*/ 3466600 h 3616101"/>
              <a:gd name="connsiteX2" fmla="*/ 1184896 w 5208256"/>
              <a:gd name="connsiteY2" fmla="*/ 3514726 h 3616101"/>
              <a:gd name="connsiteX3" fmla="*/ 2070420 w 5208256"/>
              <a:gd name="connsiteY3" fmla="*/ 3505101 h 3616101"/>
              <a:gd name="connsiteX4" fmla="*/ 2561309 w 5208256"/>
              <a:gd name="connsiteY4" fmla="*/ 2070937 h 3616101"/>
              <a:gd name="connsiteX5" fmla="*/ 2936694 w 5208256"/>
              <a:gd name="connsiteY5" fmla="*/ 309514 h 3616101"/>
              <a:gd name="connsiteX6" fmla="*/ 5208256 w 5208256"/>
              <a:gd name="connsiteY6" fmla="*/ 11130 h 3616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256" h="3616101">
                <a:moveTo>
                  <a:pt x="20239" y="3466600"/>
                </a:moveTo>
                <a:cubicBezTo>
                  <a:pt x="-47940" y="3462589"/>
                  <a:pt x="77991" y="3466600"/>
                  <a:pt x="77991" y="3466600"/>
                </a:cubicBezTo>
                <a:lnTo>
                  <a:pt x="1184896" y="3514726"/>
                </a:lnTo>
                <a:cubicBezTo>
                  <a:pt x="1516967" y="3521143"/>
                  <a:pt x="1841018" y="3745732"/>
                  <a:pt x="2070420" y="3505101"/>
                </a:cubicBezTo>
                <a:cubicBezTo>
                  <a:pt x="2299822" y="3264470"/>
                  <a:pt x="2416930" y="2603535"/>
                  <a:pt x="2561309" y="2070937"/>
                </a:cubicBezTo>
                <a:cubicBezTo>
                  <a:pt x="2705688" y="1538339"/>
                  <a:pt x="2495536" y="652815"/>
                  <a:pt x="2936694" y="309514"/>
                </a:cubicBezTo>
                <a:cubicBezTo>
                  <a:pt x="3377852" y="-33787"/>
                  <a:pt x="4293054" y="-11329"/>
                  <a:pt x="5208256" y="111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6D8F4BB-F5A9-4773-95AB-1E7A6ED19C3C}"/>
                  </a:ext>
                </a:extLst>
              </p:cNvPr>
              <p:cNvSpPr/>
              <p:nvPr/>
            </p:nvSpPr>
            <p:spPr>
              <a:xfrm>
                <a:off x="6829770" y="2869882"/>
                <a:ext cx="860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6D8F4BB-F5A9-4773-95AB-1E7A6ED19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770" y="2869882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DC3B19FD-62C8-4291-8DBC-43147EAE3426}"/>
              </a:ext>
            </a:extLst>
          </p:cNvPr>
          <p:cNvSpPr/>
          <p:nvPr/>
        </p:nvSpPr>
        <p:spPr>
          <a:xfrm>
            <a:off x="1588168" y="3597703"/>
            <a:ext cx="5967663" cy="1568031"/>
          </a:xfrm>
          <a:custGeom>
            <a:avLst/>
            <a:gdLst>
              <a:gd name="connsiteX0" fmla="*/ 0 w 5967663"/>
              <a:gd name="connsiteY0" fmla="*/ 1403256 h 1568031"/>
              <a:gd name="connsiteX1" fmla="*/ 1212783 w 5967663"/>
              <a:gd name="connsiteY1" fmla="*/ 171223 h 1568031"/>
              <a:gd name="connsiteX2" fmla="*/ 1722922 w 5967663"/>
              <a:gd name="connsiteY2" fmla="*/ 113471 h 1568031"/>
              <a:gd name="connsiteX3" fmla="*/ 2415941 w 5967663"/>
              <a:gd name="connsiteY3" fmla="*/ 1143374 h 1568031"/>
              <a:gd name="connsiteX4" fmla="*/ 3426594 w 5967663"/>
              <a:gd name="connsiteY4" fmla="*/ 1547635 h 1568031"/>
              <a:gd name="connsiteX5" fmla="*/ 4360244 w 5967663"/>
              <a:gd name="connsiteY5" fmla="*/ 1509134 h 1568031"/>
              <a:gd name="connsiteX6" fmla="*/ 4947386 w 5967663"/>
              <a:gd name="connsiteY6" fmla="*/ 1518759 h 1568031"/>
              <a:gd name="connsiteX7" fmla="*/ 5399773 w 5967663"/>
              <a:gd name="connsiteY7" fmla="*/ 1518759 h 1568031"/>
              <a:gd name="connsiteX8" fmla="*/ 5650030 w 5967663"/>
              <a:gd name="connsiteY8" fmla="*/ 1518759 h 1568031"/>
              <a:gd name="connsiteX9" fmla="*/ 5967663 w 5967663"/>
              <a:gd name="connsiteY9" fmla="*/ 1547635 h 156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7663" h="1568031">
                <a:moveTo>
                  <a:pt x="0" y="1403256"/>
                </a:moveTo>
                <a:cubicBezTo>
                  <a:pt x="462814" y="894721"/>
                  <a:pt x="925629" y="386187"/>
                  <a:pt x="1212783" y="171223"/>
                </a:cubicBezTo>
                <a:cubicBezTo>
                  <a:pt x="1499937" y="-43741"/>
                  <a:pt x="1522396" y="-48554"/>
                  <a:pt x="1722922" y="113471"/>
                </a:cubicBezTo>
                <a:cubicBezTo>
                  <a:pt x="1923448" y="275496"/>
                  <a:pt x="2131996" y="904347"/>
                  <a:pt x="2415941" y="1143374"/>
                </a:cubicBezTo>
                <a:cubicBezTo>
                  <a:pt x="2699886" y="1382401"/>
                  <a:pt x="3102544" y="1486675"/>
                  <a:pt x="3426594" y="1547635"/>
                </a:cubicBezTo>
                <a:cubicBezTo>
                  <a:pt x="3750644" y="1608595"/>
                  <a:pt x="4106779" y="1513947"/>
                  <a:pt x="4360244" y="1509134"/>
                </a:cubicBezTo>
                <a:lnTo>
                  <a:pt x="4947386" y="1518759"/>
                </a:lnTo>
                <a:lnTo>
                  <a:pt x="5399773" y="1518759"/>
                </a:lnTo>
                <a:cubicBezTo>
                  <a:pt x="5516880" y="1518759"/>
                  <a:pt x="5555382" y="1513946"/>
                  <a:pt x="5650030" y="1518759"/>
                </a:cubicBezTo>
                <a:cubicBezTo>
                  <a:pt x="5744678" y="1523572"/>
                  <a:pt x="5856170" y="1535603"/>
                  <a:pt x="5967663" y="1547635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23CFFC2B-D23B-4731-AF72-DA8320579894}"/>
              </a:ext>
            </a:extLst>
          </p:cNvPr>
          <p:cNvSpPr/>
          <p:nvPr/>
        </p:nvSpPr>
        <p:spPr>
          <a:xfrm flipH="1">
            <a:off x="1588168" y="3548748"/>
            <a:ext cx="5967663" cy="1568031"/>
          </a:xfrm>
          <a:custGeom>
            <a:avLst/>
            <a:gdLst>
              <a:gd name="connsiteX0" fmla="*/ 0 w 5967663"/>
              <a:gd name="connsiteY0" fmla="*/ 1403256 h 1568031"/>
              <a:gd name="connsiteX1" fmla="*/ 1212783 w 5967663"/>
              <a:gd name="connsiteY1" fmla="*/ 171223 h 1568031"/>
              <a:gd name="connsiteX2" fmla="*/ 1722922 w 5967663"/>
              <a:gd name="connsiteY2" fmla="*/ 113471 h 1568031"/>
              <a:gd name="connsiteX3" fmla="*/ 2415941 w 5967663"/>
              <a:gd name="connsiteY3" fmla="*/ 1143374 h 1568031"/>
              <a:gd name="connsiteX4" fmla="*/ 3426594 w 5967663"/>
              <a:gd name="connsiteY4" fmla="*/ 1547635 h 1568031"/>
              <a:gd name="connsiteX5" fmla="*/ 4360244 w 5967663"/>
              <a:gd name="connsiteY5" fmla="*/ 1509134 h 1568031"/>
              <a:gd name="connsiteX6" fmla="*/ 4947386 w 5967663"/>
              <a:gd name="connsiteY6" fmla="*/ 1518759 h 1568031"/>
              <a:gd name="connsiteX7" fmla="*/ 5399773 w 5967663"/>
              <a:gd name="connsiteY7" fmla="*/ 1518759 h 1568031"/>
              <a:gd name="connsiteX8" fmla="*/ 5650030 w 5967663"/>
              <a:gd name="connsiteY8" fmla="*/ 1518759 h 1568031"/>
              <a:gd name="connsiteX9" fmla="*/ 5967663 w 5967663"/>
              <a:gd name="connsiteY9" fmla="*/ 1547635 h 156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7663" h="1568031">
                <a:moveTo>
                  <a:pt x="0" y="1403256"/>
                </a:moveTo>
                <a:cubicBezTo>
                  <a:pt x="462814" y="894721"/>
                  <a:pt x="925629" y="386187"/>
                  <a:pt x="1212783" y="171223"/>
                </a:cubicBezTo>
                <a:cubicBezTo>
                  <a:pt x="1499937" y="-43741"/>
                  <a:pt x="1522396" y="-48554"/>
                  <a:pt x="1722922" y="113471"/>
                </a:cubicBezTo>
                <a:cubicBezTo>
                  <a:pt x="1923448" y="275496"/>
                  <a:pt x="2131996" y="904347"/>
                  <a:pt x="2415941" y="1143374"/>
                </a:cubicBezTo>
                <a:cubicBezTo>
                  <a:pt x="2699886" y="1382401"/>
                  <a:pt x="3102544" y="1486675"/>
                  <a:pt x="3426594" y="1547635"/>
                </a:cubicBezTo>
                <a:cubicBezTo>
                  <a:pt x="3750644" y="1608595"/>
                  <a:pt x="4106779" y="1513947"/>
                  <a:pt x="4360244" y="1509134"/>
                </a:cubicBezTo>
                <a:lnTo>
                  <a:pt x="4947386" y="1518759"/>
                </a:lnTo>
                <a:lnTo>
                  <a:pt x="5399773" y="1518759"/>
                </a:lnTo>
                <a:cubicBezTo>
                  <a:pt x="5516880" y="1518759"/>
                  <a:pt x="5555382" y="1513946"/>
                  <a:pt x="5650030" y="1518759"/>
                </a:cubicBezTo>
                <a:cubicBezTo>
                  <a:pt x="5744678" y="1523572"/>
                  <a:pt x="5856170" y="1535603"/>
                  <a:pt x="5967663" y="1547635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7DD5DD-CA44-4B5A-B6C1-89E6C24D3804}"/>
                  </a:ext>
                </a:extLst>
              </p:cNvPr>
              <p:cNvSpPr/>
              <p:nvPr/>
            </p:nvSpPr>
            <p:spPr>
              <a:xfrm>
                <a:off x="1629220" y="3728799"/>
                <a:ext cx="860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7DD5DD-CA44-4B5A-B6C1-89E6C24D3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0" y="3728799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D00124C-AA9B-4CE0-9903-E420D25809C2}"/>
                  </a:ext>
                </a:extLst>
              </p:cNvPr>
              <p:cNvSpPr/>
              <p:nvPr/>
            </p:nvSpPr>
            <p:spPr>
              <a:xfrm>
                <a:off x="6829771" y="3738197"/>
                <a:ext cx="860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D00124C-AA9B-4CE0-9903-E420D258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771" y="3738197"/>
                <a:ext cx="86081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>
            <a:extLst>
              <a:ext uri="{FF2B5EF4-FFF2-40B4-BE49-F238E27FC236}">
                <a16:creationId xmlns:a16="http://schemas.microsoft.com/office/drawing/2014/main" id="{16D7943D-1BA9-423C-805D-FEE841EA39D6}"/>
              </a:ext>
            </a:extLst>
          </p:cNvPr>
          <p:cNvSpPr/>
          <p:nvPr/>
        </p:nvSpPr>
        <p:spPr>
          <a:xfrm>
            <a:off x="5507438" y="5035796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CE93BB6-3FB5-4CA2-B269-BDA3B87C7EFB}"/>
              </a:ext>
            </a:extLst>
          </p:cNvPr>
          <p:cNvSpPr/>
          <p:nvPr/>
        </p:nvSpPr>
        <p:spPr>
          <a:xfrm>
            <a:off x="5900297" y="5011319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A95F7E2E-5849-49D5-B0D2-7EE5D0996C11}"/>
              </a:ext>
            </a:extLst>
          </p:cNvPr>
          <p:cNvSpPr/>
          <p:nvPr/>
        </p:nvSpPr>
        <p:spPr>
          <a:xfrm>
            <a:off x="6305441" y="5008504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241ACF13-E991-4056-AFF4-5458C2D7DDC1}"/>
              </a:ext>
            </a:extLst>
          </p:cNvPr>
          <p:cNvSpPr/>
          <p:nvPr/>
        </p:nvSpPr>
        <p:spPr>
          <a:xfrm>
            <a:off x="5170565" y="5049662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E554A295-EA84-4E74-9EEC-EA619C574BCA}"/>
              </a:ext>
            </a:extLst>
          </p:cNvPr>
          <p:cNvSpPr/>
          <p:nvPr/>
        </p:nvSpPr>
        <p:spPr>
          <a:xfrm>
            <a:off x="6661572" y="5008504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957514E-4782-4C20-AFFD-2B6F88CD5F93}"/>
              </a:ext>
            </a:extLst>
          </p:cNvPr>
          <p:cNvSpPr/>
          <p:nvPr/>
        </p:nvSpPr>
        <p:spPr>
          <a:xfrm>
            <a:off x="7031259" y="5035795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5FAAB4E-29E4-48F3-92BB-141E523C654D}"/>
              </a:ext>
            </a:extLst>
          </p:cNvPr>
          <p:cNvSpPr/>
          <p:nvPr/>
        </p:nvSpPr>
        <p:spPr>
          <a:xfrm>
            <a:off x="2839872" y="5053322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A8D4132-A5C8-41B5-83D8-5CAE1854BD34}"/>
              </a:ext>
            </a:extLst>
          </p:cNvPr>
          <p:cNvSpPr txBox="1"/>
          <p:nvPr/>
        </p:nvSpPr>
        <p:spPr>
          <a:xfrm>
            <a:off x="1272725" y="5314381"/>
            <a:ext cx="256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Very large weight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E44448-B9ED-466B-8D5F-D27106F7DF80}"/>
                  </a:ext>
                </a:extLst>
              </p:cNvPr>
              <p:cNvSpPr/>
              <p:nvPr/>
            </p:nvSpPr>
            <p:spPr>
              <a:xfrm>
                <a:off x="924845" y="2876937"/>
                <a:ext cx="303012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negative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E44448-B9ED-466B-8D5F-D27106F7D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45" y="2876937"/>
                <a:ext cx="3030125" cy="490199"/>
              </a:xfrm>
              <a:prstGeom prst="rect">
                <a:avLst/>
              </a:prstGeom>
              <a:blipFill>
                <a:blip r:embed="rId6"/>
                <a:stretch>
                  <a:fillRect l="-604" t="-8750" r="-2213" b="-2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D4AE284-0B56-4F51-83FA-1C043EE41F29}"/>
                  </a:ext>
                </a:extLst>
              </p:cNvPr>
              <p:cNvSpPr/>
              <p:nvPr/>
            </p:nvSpPr>
            <p:spPr>
              <a:xfrm>
                <a:off x="4967009" y="5642833"/>
                <a:ext cx="308841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positive?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D4AE284-0B56-4F51-83FA-1C043EE41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09" y="5642833"/>
                <a:ext cx="3088410" cy="490199"/>
              </a:xfrm>
              <a:prstGeom prst="rect">
                <a:avLst/>
              </a:prstGeom>
              <a:blipFill>
                <a:blip r:embed="rId7"/>
                <a:stretch>
                  <a:fillRect l="-593" t="-8750" r="-1976" b="-2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979D7482-2D3C-4F8C-8333-4E772E866D83}"/>
              </a:ext>
            </a:extLst>
          </p:cNvPr>
          <p:cNvSpPr/>
          <p:nvPr/>
        </p:nvSpPr>
        <p:spPr>
          <a:xfrm>
            <a:off x="6706101" y="5987604"/>
            <a:ext cx="1247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CE1826E-5BB1-4539-912A-71D1CD9AC779}"/>
              </a:ext>
            </a:extLst>
          </p:cNvPr>
          <p:cNvCxnSpPr>
            <a:cxnSpLocks/>
          </p:cNvCxnSpPr>
          <p:nvPr/>
        </p:nvCxnSpPr>
        <p:spPr>
          <a:xfrm flipH="1" flipV="1">
            <a:off x="6797639" y="5902784"/>
            <a:ext cx="1225649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90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560C540-4B0D-49AB-96FE-B5D42B65A9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On-policy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Off-policy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560C540-4B0D-49AB-96FE-B5D42B65A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F90D0F-DC99-4E0C-9D95-E12016144FF5}"/>
                  </a:ext>
                </a:extLst>
              </p:cNvPr>
              <p:cNvSpPr/>
              <p:nvPr/>
            </p:nvSpPr>
            <p:spPr>
              <a:xfrm>
                <a:off x="623484" y="1584401"/>
                <a:ext cx="4464043" cy="506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F90D0F-DC99-4E0C-9D95-E12016144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84" y="1584401"/>
                <a:ext cx="4464043" cy="506998"/>
              </a:xfrm>
              <a:prstGeom prst="rect">
                <a:avLst/>
              </a:prstGeom>
              <a:blipFill>
                <a:blip r:embed="rId3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7F2328-95B0-4AAB-A0C7-7A683B716015}"/>
              </a:ext>
            </a:extLst>
          </p:cNvPr>
          <p:cNvCxnSpPr/>
          <p:nvPr/>
        </p:nvCxnSpPr>
        <p:spPr>
          <a:xfrm>
            <a:off x="1889621" y="2044265"/>
            <a:ext cx="82955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A56606-640C-4785-8FA5-0A6239BDB7D1}"/>
                  </a:ext>
                </a:extLst>
              </p:cNvPr>
              <p:cNvSpPr txBox="1"/>
              <p:nvPr/>
            </p:nvSpPr>
            <p:spPr>
              <a:xfrm>
                <a:off x="1501809" y="2078967"/>
                <a:ext cx="69569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collect data. When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updated, we have to sample training data again.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A56606-640C-4785-8FA5-0A6239BD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2078967"/>
                <a:ext cx="6956980" cy="830997"/>
              </a:xfrm>
              <a:prstGeom prst="rect">
                <a:avLst/>
              </a:prstGeom>
              <a:blipFill>
                <a:blip r:embed="rId4"/>
                <a:stretch>
                  <a:fillRect l="-1138" t="-5882" r="-525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B7A43DC-140A-44E4-BDD9-047C78787317}"/>
                  </a:ext>
                </a:extLst>
              </p:cNvPr>
              <p:cNvSpPr txBox="1"/>
              <p:nvPr/>
            </p:nvSpPr>
            <p:spPr>
              <a:xfrm>
                <a:off x="1501809" y="2813954"/>
                <a:ext cx="6956980" cy="83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Goal: Using the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/>
                  <a:t> to 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 is fixed, so we can re-use the sample data. 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B7A43DC-140A-44E4-BDD9-047C7878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2813954"/>
                <a:ext cx="6956980" cy="835485"/>
              </a:xfrm>
              <a:prstGeom prst="rect">
                <a:avLst/>
              </a:prstGeom>
              <a:blipFill>
                <a:blip r:embed="rId5"/>
                <a:stretch>
                  <a:fillRect l="-1138" t="-5109"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D36A28B-8945-488E-89F7-2908558125D0}"/>
                  </a:ext>
                </a:extLst>
              </p:cNvPr>
              <p:cNvSpPr/>
              <p:nvPr/>
            </p:nvSpPr>
            <p:spPr>
              <a:xfrm>
                <a:off x="623484" y="3575188"/>
                <a:ext cx="5498172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D36A28B-8945-488E-89F7-290855812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84" y="3575188"/>
                <a:ext cx="5498172" cy="914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D1A9581-8644-4830-962C-00AE5D3A7572}"/>
              </a:ext>
            </a:extLst>
          </p:cNvPr>
          <p:cNvCxnSpPr>
            <a:cxnSpLocks/>
          </p:cNvCxnSpPr>
          <p:nvPr/>
        </p:nvCxnSpPr>
        <p:spPr>
          <a:xfrm>
            <a:off x="1889621" y="4294369"/>
            <a:ext cx="82955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C3AE9DB-B2B6-4DD1-BCF1-BC3E5FF06F3F}"/>
              </a:ext>
            </a:extLst>
          </p:cNvPr>
          <p:cNvCxnSpPr>
            <a:cxnSpLocks/>
          </p:cNvCxnSpPr>
          <p:nvPr/>
        </p:nvCxnSpPr>
        <p:spPr>
          <a:xfrm>
            <a:off x="3024154" y="4489413"/>
            <a:ext cx="82955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9048FA7-3517-4425-B804-B9222B74F07F}"/>
              </a:ext>
            </a:extLst>
          </p:cNvPr>
          <p:cNvCxnSpPr/>
          <p:nvPr/>
        </p:nvCxnSpPr>
        <p:spPr>
          <a:xfrm>
            <a:off x="-292231" y="5641870"/>
            <a:ext cx="97284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3099D5-1407-4E70-825F-1CECD0CF4811}"/>
              </a:ext>
            </a:extLst>
          </p:cNvPr>
          <p:cNvSpPr txBox="1"/>
          <p:nvPr/>
        </p:nvSpPr>
        <p:spPr>
          <a:xfrm>
            <a:off x="862525" y="5727861"/>
            <a:ext cx="2328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Importance Sampling</a:t>
            </a:r>
            <a:endParaRPr lang="zh-TW" altLang="en-US" sz="2800" b="1" i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C9183E0-1878-45C9-AF88-DE1F82DA2422}"/>
                  </a:ext>
                </a:extLst>
              </p:cNvPr>
              <p:cNvSpPr txBox="1"/>
              <p:nvPr/>
            </p:nvSpPr>
            <p:spPr>
              <a:xfrm>
                <a:off x="3438933" y="6030057"/>
                <a:ext cx="1522725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C9183E0-1878-45C9-AF88-DE1F82DA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933" y="6030057"/>
                <a:ext cx="1522725" cy="397866"/>
              </a:xfrm>
              <a:prstGeom prst="rect">
                <a:avLst/>
              </a:prstGeom>
              <a:blipFill>
                <a:blip r:embed="rId7"/>
                <a:stretch>
                  <a:fillRect l="-4000" r="-7200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DFECC24-4730-422A-8D92-CA66F993F7E0}"/>
                  </a:ext>
                </a:extLst>
              </p:cNvPr>
              <p:cNvSpPr txBox="1"/>
              <p:nvPr/>
            </p:nvSpPr>
            <p:spPr>
              <a:xfrm>
                <a:off x="5087527" y="5815417"/>
                <a:ext cx="2489912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DFECC24-4730-422A-8D92-CA66F993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527" y="5815417"/>
                <a:ext cx="2489912" cy="778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F388670-8587-412F-A84A-65DA2C7D2281}"/>
                  </a:ext>
                </a:extLst>
              </p:cNvPr>
              <p:cNvSpPr txBox="1"/>
              <p:nvPr/>
            </p:nvSpPr>
            <p:spPr>
              <a:xfrm>
                <a:off x="1501809" y="4512974"/>
                <a:ext cx="6956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Sample the data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.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F388670-8587-412F-A84A-65DA2C7D2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4512974"/>
                <a:ext cx="6956980" cy="461665"/>
              </a:xfrm>
              <a:prstGeom prst="rect">
                <a:avLst/>
              </a:prstGeom>
              <a:blipFill>
                <a:blip r:embed="rId9"/>
                <a:stretch>
                  <a:fillRect l="-11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D0F7368-BB4C-4153-8DC6-F6140602A4F3}"/>
                  </a:ext>
                </a:extLst>
              </p:cNvPr>
              <p:cNvSpPr txBox="1"/>
              <p:nvPr/>
            </p:nvSpPr>
            <p:spPr>
              <a:xfrm>
                <a:off x="1501809" y="4902395"/>
                <a:ext cx="6956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 the data to 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many times.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D0F7368-BB4C-4153-8DC6-F6140602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4902395"/>
                <a:ext cx="6956980" cy="461665"/>
              </a:xfrm>
              <a:prstGeom prst="rect">
                <a:avLst/>
              </a:prstGeom>
              <a:blipFill>
                <a:blip r:embed="rId10"/>
                <a:stretch>
                  <a:fillRect l="-11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14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4C6E4C9-79E5-468A-B7E6-F71C0F94DE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On-policy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Off-policy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4C6E4C9-79E5-468A-B7E6-F71C0F94D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95DA860-5167-4317-9541-7DB4DAD6A7DA}"/>
                  </a:ext>
                </a:extLst>
              </p:cNvPr>
              <p:cNvSpPr txBox="1"/>
              <p:nvPr/>
            </p:nvSpPr>
            <p:spPr>
              <a:xfrm>
                <a:off x="1157454" y="2219097"/>
                <a:ext cx="5887496" cy="524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95DA860-5167-4317-9541-7DB4DAD6A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54" y="2219097"/>
                <a:ext cx="5887496" cy="524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4CC09-A339-4113-B4A0-365F52668CDE}"/>
                  </a:ext>
                </a:extLst>
              </p:cNvPr>
              <p:cNvSpPr txBox="1"/>
              <p:nvPr/>
            </p:nvSpPr>
            <p:spPr>
              <a:xfrm>
                <a:off x="1157454" y="3318934"/>
                <a:ext cx="5887496" cy="87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4CC09-A339-4113-B4A0-365F52668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54" y="3318934"/>
                <a:ext cx="5887496" cy="873252"/>
              </a:xfrm>
              <a:prstGeom prst="rect">
                <a:avLst/>
              </a:prstGeom>
              <a:blipFill>
                <a:blip r:embed="rId4"/>
                <a:stretch>
                  <a:fillRect r="-118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E57CDBDF-1718-4E9D-A90D-9AF5E3E13387}"/>
              </a:ext>
            </a:extLst>
          </p:cNvPr>
          <p:cNvGrpSpPr/>
          <p:nvPr/>
        </p:nvGrpSpPr>
        <p:grpSpPr>
          <a:xfrm>
            <a:off x="5633146" y="1460861"/>
            <a:ext cx="3189669" cy="493524"/>
            <a:chOff x="5577217" y="3866385"/>
            <a:chExt cx="3189669" cy="4935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3242DC-1829-4554-929E-2092C13C0455}"/>
                </a:ext>
              </a:extLst>
            </p:cNvPr>
            <p:cNvSpPr/>
            <p:nvPr/>
          </p:nvSpPr>
          <p:spPr>
            <a:xfrm>
              <a:off x="5614078" y="3866385"/>
              <a:ext cx="3152807" cy="4935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05CC252-705F-45C2-852F-C53DB2A6F549}"/>
                </a:ext>
              </a:extLst>
            </p:cNvPr>
            <p:cNvGrpSpPr/>
            <p:nvPr/>
          </p:nvGrpSpPr>
          <p:grpSpPr>
            <a:xfrm>
              <a:off x="5577217" y="3898244"/>
              <a:ext cx="3189669" cy="461665"/>
              <a:chOff x="5505608" y="3887411"/>
              <a:chExt cx="3189669" cy="46166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D73003B-9624-4235-9327-E47E926F2E2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D73003B-9624-4235-9327-E47E926F2E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079" b="-3442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8CA1788C-3053-41FC-A064-4C65C854046D}"/>
                      </a:ext>
                    </a:extLst>
                  </p:cNvPr>
                  <p:cNvSpPr/>
                  <p:nvPr/>
                </p:nvSpPr>
                <p:spPr>
                  <a:xfrm>
                    <a:off x="5505608" y="3887411"/>
                    <a:ext cx="136466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8CA1788C-3053-41FC-A064-4C65C85404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5608" y="3887411"/>
                    <a:ext cx="136466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63ABAA4-033E-402C-B08B-A7863A1A7466}"/>
              </a:ext>
            </a:extLst>
          </p:cNvPr>
          <p:cNvCxnSpPr>
            <a:cxnSpLocks/>
          </p:cNvCxnSpPr>
          <p:nvPr/>
        </p:nvCxnSpPr>
        <p:spPr>
          <a:xfrm flipH="1">
            <a:off x="4368875" y="3763143"/>
            <a:ext cx="13011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F9D825C-D470-4855-A301-E1614ABB825C}"/>
              </a:ext>
            </a:extLst>
          </p:cNvPr>
          <p:cNvSpPr/>
          <p:nvPr/>
        </p:nvSpPr>
        <p:spPr>
          <a:xfrm>
            <a:off x="4628563" y="3525625"/>
            <a:ext cx="150828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02276BF-CAC3-4253-9F3E-68FBCCBCA55A}"/>
                  </a:ext>
                </a:extLst>
              </p:cNvPr>
              <p:cNvSpPr/>
              <p:nvPr/>
            </p:nvSpPr>
            <p:spPr>
              <a:xfrm>
                <a:off x="4368875" y="2890811"/>
                <a:ext cx="1608325" cy="5120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02276BF-CAC3-4253-9F3E-68FBCCBCA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75" y="2890811"/>
                <a:ext cx="1608325" cy="512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1F140D-95DA-4415-B823-7028E45E8558}"/>
              </a:ext>
            </a:extLst>
          </p:cNvPr>
          <p:cNvSpPr txBox="1"/>
          <p:nvPr/>
        </p:nvSpPr>
        <p:spPr>
          <a:xfrm>
            <a:off x="6101390" y="2715330"/>
            <a:ext cx="2290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term is from sampled data.</a:t>
            </a:r>
            <a:endParaRPr lang="zh-TW" altLang="en-US" sz="2400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205B9DE-A40B-4DF8-B355-5F891D576268}"/>
              </a:ext>
            </a:extLst>
          </p:cNvPr>
          <p:cNvGrpSpPr/>
          <p:nvPr/>
        </p:nvGrpSpPr>
        <p:grpSpPr>
          <a:xfrm>
            <a:off x="628650" y="5574787"/>
            <a:ext cx="5809474" cy="821892"/>
            <a:chOff x="3279059" y="3018054"/>
            <a:chExt cx="5809474" cy="8218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AF4196-5303-4F3D-9D5F-171222AF31EE}"/>
                    </a:ext>
                  </a:extLst>
                </p:cNvPr>
                <p:cNvSpPr txBox="1"/>
                <p:nvPr/>
              </p:nvSpPr>
              <p:spPr>
                <a:xfrm>
                  <a:off x="3279059" y="3202872"/>
                  <a:ext cx="1194173" cy="4197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AF4196-5303-4F3D-9D5F-171222AF3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059" y="3202872"/>
                  <a:ext cx="1194173" cy="4197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1FDF0F0-E77C-46AA-8DE5-79DBFC0A9387}"/>
                    </a:ext>
                  </a:extLst>
                </p:cNvPr>
                <p:cNvSpPr txBox="1"/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1FDF0F0-E77C-46AA-8DE5-79DBFC0A9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FFDEE54-66E5-446B-8305-669AEA377CBD}"/>
                  </a:ext>
                </a:extLst>
              </p:cNvPr>
              <p:cNvSpPr txBox="1"/>
              <p:nvPr/>
            </p:nvSpPr>
            <p:spPr>
              <a:xfrm>
                <a:off x="1157454" y="4339422"/>
                <a:ext cx="5887496" cy="87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FFDEE54-66E5-446B-8305-669AEA377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54" y="4339422"/>
                <a:ext cx="5887496" cy="873252"/>
              </a:xfrm>
              <a:prstGeom prst="rect">
                <a:avLst/>
              </a:prstGeom>
              <a:blipFill>
                <a:blip r:embed="rId10"/>
                <a:stretch>
                  <a:fillRect r="-27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FEECD40-FFEA-4FF2-ACF2-3A80BCC1DB05}"/>
              </a:ext>
            </a:extLst>
          </p:cNvPr>
          <p:cNvCxnSpPr>
            <a:cxnSpLocks/>
          </p:cNvCxnSpPr>
          <p:nvPr/>
        </p:nvCxnSpPr>
        <p:spPr>
          <a:xfrm flipH="1" flipV="1">
            <a:off x="4468305" y="4429704"/>
            <a:ext cx="801279" cy="7829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717656-1774-48E2-975C-0189D90B0D96}"/>
              </a:ext>
            </a:extLst>
          </p:cNvPr>
          <p:cNvSpPr txBox="1"/>
          <p:nvPr/>
        </p:nvSpPr>
        <p:spPr>
          <a:xfrm>
            <a:off x="608331" y="1617180"/>
            <a:ext cx="2845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Gradient for update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39EDC4A-1648-4377-96FF-76200AE6CF60}"/>
              </a:ext>
            </a:extLst>
          </p:cNvPr>
          <p:cNvSpPr txBox="1"/>
          <p:nvPr/>
        </p:nvSpPr>
        <p:spPr>
          <a:xfrm>
            <a:off x="6477850" y="5793322"/>
            <a:ext cx="229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When to stop?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6" grpId="0" animBg="1"/>
      <p:bldP spid="17" grpId="0"/>
      <p:bldP spid="21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CD002E-F4AC-4725-A868-16AA88F23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altLang="zh-TW" dirty="0"/>
              <a:t>Add Constraint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006727-9AE8-4125-A46A-15FC09E5A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穩紮穩打，步步為營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6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F12BB-26ED-4E68-8993-BE1BC44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PPO / TRPO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1DEE92-6D25-422E-8DD3-B47C13CA7E90}"/>
                  </a:ext>
                </a:extLst>
              </p:cNvPr>
              <p:cNvSpPr txBox="1"/>
              <p:nvPr/>
            </p:nvSpPr>
            <p:spPr>
              <a:xfrm>
                <a:off x="913559" y="2566513"/>
                <a:ext cx="4052455" cy="432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1DEE92-6D25-422E-8DD3-B47C13CA7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59" y="2566513"/>
                <a:ext cx="4052455" cy="4324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488BBFAB-C058-400C-B72F-E11561886CA1}"/>
              </a:ext>
            </a:extLst>
          </p:cNvPr>
          <p:cNvGrpSpPr/>
          <p:nvPr/>
        </p:nvGrpSpPr>
        <p:grpSpPr>
          <a:xfrm>
            <a:off x="2705876" y="3161525"/>
            <a:ext cx="5809474" cy="821892"/>
            <a:chOff x="3279059" y="3018054"/>
            <a:chExt cx="5809474" cy="8218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90BA2C40-BDC1-44F0-B839-8C828C19CC6A}"/>
                    </a:ext>
                  </a:extLst>
                </p:cNvPr>
                <p:cNvSpPr txBox="1"/>
                <p:nvPr/>
              </p:nvSpPr>
              <p:spPr>
                <a:xfrm>
                  <a:off x="3279059" y="3202872"/>
                  <a:ext cx="1194173" cy="4197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90BA2C40-BDC1-44F0-B839-8C828C19C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059" y="3202872"/>
                  <a:ext cx="1194173" cy="4197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3744F5B5-C6D4-46CD-8E6C-A4C88520477E}"/>
                    </a:ext>
                  </a:extLst>
                </p:cNvPr>
                <p:cNvSpPr txBox="1"/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3744F5B5-C6D4-46CD-8E6C-A4C885204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2168E15-F014-4653-AAB6-4915775B1132}"/>
              </a:ext>
            </a:extLst>
          </p:cNvPr>
          <p:cNvCxnSpPr/>
          <p:nvPr/>
        </p:nvCxnSpPr>
        <p:spPr>
          <a:xfrm>
            <a:off x="-292231" y="4303959"/>
            <a:ext cx="97284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2E2C631-3D61-4B13-A20D-61BA4A3B22E9}"/>
                  </a:ext>
                </a:extLst>
              </p:cNvPr>
              <p:cNvSpPr txBox="1"/>
              <p:nvPr/>
            </p:nvSpPr>
            <p:spPr>
              <a:xfrm>
                <a:off x="1030356" y="5429744"/>
                <a:ext cx="1537729" cy="432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𝑇𝑅𝑃𝑂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2E2C631-3D61-4B13-A20D-61BA4A3B2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56" y="5429744"/>
                <a:ext cx="1537729" cy="4324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F244572-52A9-41BF-BF1C-67C38A278022}"/>
                  </a:ext>
                </a:extLst>
              </p:cNvPr>
              <p:cNvSpPr txBox="1"/>
              <p:nvPr/>
            </p:nvSpPr>
            <p:spPr>
              <a:xfrm>
                <a:off x="2568085" y="5235043"/>
                <a:ext cx="4615301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F244572-52A9-41BF-BF1C-67C38A27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85" y="5235043"/>
                <a:ext cx="4615301" cy="821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58EBDF2-F684-41B7-8975-48FFF5734D45}"/>
                  </a:ext>
                </a:extLst>
              </p:cNvPr>
              <p:cNvSpPr txBox="1"/>
              <p:nvPr/>
            </p:nvSpPr>
            <p:spPr>
              <a:xfrm>
                <a:off x="6737684" y="6179229"/>
                <a:ext cx="1864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58EBDF2-F684-41B7-8975-48FFF5734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684" y="6179229"/>
                <a:ext cx="1864998" cy="369332"/>
              </a:xfrm>
              <a:prstGeom prst="rect">
                <a:avLst/>
              </a:prstGeom>
              <a:blipFill>
                <a:blip r:embed="rId7"/>
                <a:stretch>
                  <a:fillRect l="-3268" r="-2941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761060-8D19-4AFA-9E17-F58751A31EBC}"/>
              </a:ext>
            </a:extLst>
          </p:cNvPr>
          <p:cNvSpPr txBox="1"/>
          <p:nvPr/>
        </p:nvSpPr>
        <p:spPr>
          <a:xfrm>
            <a:off x="231507" y="4541000"/>
            <a:ext cx="619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TRPO (Trust Region Policy Optimization)</a:t>
            </a:r>
            <a:endParaRPr lang="zh-TW" altLang="en-US" sz="2400" b="1" i="1" u="sng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9965AF-606B-48F4-8CD1-DB350B09EDE7}"/>
              </a:ext>
            </a:extLst>
          </p:cNvPr>
          <p:cNvSpPr/>
          <p:nvPr/>
        </p:nvSpPr>
        <p:spPr>
          <a:xfrm>
            <a:off x="242993" y="1878791"/>
            <a:ext cx="4650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Proximal Policy Optimization (PPO)</a:t>
            </a:r>
            <a:endParaRPr lang="zh-TW" altLang="en-US" sz="2400" b="1" i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A32086-3E68-4B0F-B1E3-E88D19BA74FA}"/>
                  </a:ext>
                </a:extLst>
              </p:cNvPr>
              <p:cNvSpPr txBox="1"/>
              <p:nvPr/>
            </p:nvSpPr>
            <p:spPr>
              <a:xfrm>
                <a:off x="3900049" y="547343"/>
                <a:ext cx="4351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cannot be very different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A32086-3E68-4B0F-B1E3-E88D19BA7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049" y="547343"/>
                <a:ext cx="4351128" cy="369332"/>
              </a:xfrm>
              <a:prstGeom prst="rect">
                <a:avLst/>
              </a:prstGeom>
              <a:blipFill>
                <a:blip r:embed="rId8"/>
                <a:stretch>
                  <a:fillRect l="-2521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19241A-4609-49F8-8456-6C9B24D8A41C}"/>
              </a:ext>
            </a:extLst>
          </p:cNvPr>
          <p:cNvSpPr txBox="1"/>
          <p:nvPr/>
        </p:nvSpPr>
        <p:spPr>
          <a:xfrm>
            <a:off x="3900049" y="1053464"/>
            <a:ext cx="48436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dirty="0"/>
              <a:t>Constraint on behavior not parameters</a:t>
            </a:r>
            <a:endParaRPr lang="zh-TW" altLang="en-US" sz="2400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7A3432A-72E9-4F97-8808-88513A0E3172}"/>
              </a:ext>
            </a:extLst>
          </p:cNvPr>
          <p:cNvGrpSpPr/>
          <p:nvPr/>
        </p:nvGrpSpPr>
        <p:grpSpPr>
          <a:xfrm>
            <a:off x="5413013" y="2179345"/>
            <a:ext cx="3189669" cy="493524"/>
            <a:chOff x="5577217" y="3866385"/>
            <a:chExt cx="3189669" cy="49352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AB93661-11C5-4674-BA77-7BA5C44A66D6}"/>
                </a:ext>
              </a:extLst>
            </p:cNvPr>
            <p:cNvSpPr/>
            <p:nvPr/>
          </p:nvSpPr>
          <p:spPr>
            <a:xfrm>
              <a:off x="5614078" y="3866385"/>
              <a:ext cx="3152807" cy="4935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F5B89702-0C8D-42FE-9923-5F30339AF1B3}"/>
                </a:ext>
              </a:extLst>
            </p:cNvPr>
            <p:cNvGrpSpPr/>
            <p:nvPr/>
          </p:nvGrpSpPr>
          <p:grpSpPr>
            <a:xfrm>
              <a:off x="5577217" y="3898244"/>
              <a:ext cx="3189669" cy="461665"/>
              <a:chOff x="5505608" y="3887411"/>
              <a:chExt cx="3189669" cy="46166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72D8F369-694D-4E93-A7A4-398A4C59DD73}"/>
                      </a:ext>
                    </a:extLst>
                  </p:cNvPr>
                  <p:cNvSpPr txBox="1"/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72D8F369-694D-4E93-A7A4-398A4C59D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079" b="-3442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544A8703-6F46-4077-AF9C-E17AADBF86F0}"/>
                      </a:ext>
                    </a:extLst>
                  </p:cNvPr>
                  <p:cNvSpPr/>
                  <p:nvPr/>
                </p:nvSpPr>
                <p:spPr>
                  <a:xfrm>
                    <a:off x="5505608" y="3887411"/>
                    <a:ext cx="136466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544A8703-6F46-4077-AF9C-E17AADBF86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5608" y="3887411"/>
                    <a:ext cx="1364669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8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919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3" grpId="0"/>
      <p:bldP spid="4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B98DA-948E-4577-9D4C-6B134206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PPO algorithm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FC95B4-BD04-491B-9C01-EF4230D07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Initial policy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</a:p>
              <a:p>
                <a:r>
                  <a:rPr lang="en-US" altLang="zh-TW" sz="2400" dirty="0"/>
                  <a:t>In each iteration</a:t>
                </a:r>
              </a:p>
              <a:p>
                <a:pPr lvl="1"/>
                <a:r>
                  <a:rPr lang="en-US" altLang="zh-TW" dirty="0"/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TW" dirty="0"/>
                  <a:t> to interact with the environment to collect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and compute advantage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𝑃𝑃𝑂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TW" dirty="0"/>
                  <a:t>, increase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TW" dirty="0"/>
                  <a:t>, decrease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FC95B4-BD04-491B-9C01-EF4230D07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>
                <a:blip r:embed="rId2"/>
                <a:stretch>
                  <a:fillRect l="-1005" t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B41DB8-3DE0-4E7F-B6BE-DCE6817B2E57}"/>
                  </a:ext>
                </a:extLst>
              </p:cNvPr>
              <p:cNvSpPr txBox="1"/>
              <p:nvPr/>
            </p:nvSpPr>
            <p:spPr>
              <a:xfrm>
                <a:off x="1635453" y="4201668"/>
                <a:ext cx="4176271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B41DB8-3DE0-4E7F-B6BE-DCE6817B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453" y="4201668"/>
                <a:ext cx="4176271" cy="475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3F0E864D-8513-4279-A597-DB763FC05CEE}"/>
              </a:ext>
            </a:extLst>
          </p:cNvPr>
          <p:cNvSpPr txBox="1"/>
          <p:nvPr/>
        </p:nvSpPr>
        <p:spPr>
          <a:xfrm>
            <a:off x="5925092" y="4020175"/>
            <a:ext cx="2596986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several times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2E4031-0696-4B9D-9A17-7C6C85E722E8}"/>
              </a:ext>
            </a:extLst>
          </p:cNvPr>
          <p:cNvSpPr txBox="1"/>
          <p:nvPr/>
        </p:nvSpPr>
        <p:spPr>
          <a:xfrm>
            <a:off x="6136608" y="5460757"/>
            <a:ext cx="1588071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Adaptive KL Penalty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D5A19C-F13C-4A78-A9D8-4E6AF4D0D283}"/>
              </a:ext>
            </a:extLst>
          </p:cNvPr>
          <p:cNvSpPr/>
          <p:nvPr/>
        </p:nvSpPr>
        <p:spPr>
          <a:xfrm>
            <a:off x="999241" y="5325884"/>
            <a:ext cx="4812483" cy="110074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0BC34CD-7B1A-47F2-B824-581BBCBAD38E}"/>
              </a:ext>
            </a:extLst>
          </p:cNvPr>
          <p:cNvGrpSpPr/>
          <p:nvPr/>
        </p:nvGrpSpPr>
        <p:grpSpPr>
          <a:xfrm>
            <a:off x="5040248" y="322698"/>
            <a:ext cx="3810752" cy="1842985"/>
            <a:chOff x="5040248" y="322698"/>
            <a:chExt cx="3810752" cy="18429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269B639D-2DB9-4B78-94AD-96CAD60624E2}"/>
                    </a:ext>
                  </a:extLst>
                </p:cNvPr>
                <p:cNvSpPr txBox="1"/>
                <p:nvPr/>
              </p:nvSpPr>
              <p:spPr>
                <a:xfrm>
                  <a:off x="5190958" y="419124"/>
                  <a:ext cx="1231042" cy="4383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269B639D-2DB9-4B78-94AD-96CAD6062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958" y="419124"/>
                  <a:ext cx="1231042" cy="4383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6E56960-E6A4-49F5-97F9-DA05F761F996}"/>
                    </a:ext>
                  </a:extLst>
                </p:cNvPr>
                <p:cNvSpPr txBox="1"/>
                <p:nvPr/>
              </p:nvSpPr>
              <p:spPr>
                <a:xfrm>
                  <a:off x="5190958" y="1077550"/>
                  <a:ext cx="3660041" cy="9502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nary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altLang="zh-TW" sz="2400" dirty="0"/>
                          <m:t> 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6E56960-E6A4-49F5-97F9-DA05F761F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958" y="1077550"/>
                  <a:ext cx="3660041" cy="9502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CAC7C95-8390-4FAD-A64C-7E87B043EBD4}"/>
                </a:ext>
              </a:extLst>
            </p:cNvPr>
            <p:cNvSpPr/>
            <p:nvPr/>
          </p:nvSpPr>
          <p:spPr>
            <a:xfrm>
              <a:off x="5040248" y="322698"/>
              <a:ext cx="3810752" cy="1842985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39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5FD491-2C97-446E-8782-682424F0564D}"/>
                  </a:ext>
                </a:extLst>
              </p:cNvPr>
              <p:cNvSpPr txBox="1"/>
              <p:nvPr/>
            </p:nvSpPr>
            <p:spPr>
              <a:xfrm>
                <a:off x="373703" y="789186"/>
                <a:ext cx="4176271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5FD491-2C97-446E-8782-682424F0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03" y="789186"/>
                <a:ext cx="4176271" cy="475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17BE342-3739-42DC-B356-95947959B5BC}"/>
                  </a:ext>
                </a:extLst>
              </p:cNvPr>
              <p:cNvSpPr txBox="1"/>
              <p:nvPr/>
            </p:nvSpPr>
            <p:spPr>
              <a:xfrm>
                <a:off x="3862671" y="1265150"/>
                <a:ext cx="4907626" cy="950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TW" sz="2400" dirty="0"/>
                        <m:t> 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17BE342-3739-42DC-B356-95947959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671" y="1265150"/>
                <a:ext cx="4907626" cy="950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EDEF839-03F6-4B85-BCFF-7B367C95E489}"/>
              </a:ext>
            </a:extLst>
          </p:cNvPr>
          <p:cNvSpPr/>
          <p:nvPr/>
        </p:nvSpPr>
        <p:spPr>
          <a:xfrm>
            <a:off x="235301" y="77972"/>
            <a:ext cx="2647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 algorithm</a:t>
            </a:r>
            <a:endParaRPr lang="zh-TW" altLang="en-US" sz="3200" b="1" i="1" u="sng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E2C1BE-D6BA-49EA-B621-E2065822A1A3}"/>
              </a:ext>
            </a:extLst>
          </p:cNvPr>
          <p:cNvSpPr/>
          <p:nvPr/>
        </p:nvSpPr>
        <p:spPr>
          <a:xfrm>
            <a:off x="235301" y="1790749"/>
            <a:ext cx="2880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PPO2 algorithm</a:t>
            </a:r>
            <a:endParaRPr lang="zh-TW" altLang="en-US" sz="3200" b="1" i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01DC881-7CB5-4CB1-A719-3317F9EC5404}"/>
                  </a:ext>
                </a:extLst>
              </p:cNvPr>
              <p:cNvSpPr txBox="1"/>
              <p:nvPr/>
            </p:nvSpPr>
            <p:spPr>
              <a:xfrm>
                <a:off x="395729" y="2595070"/>
                <a:ext cx="1196994" cy="451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01DC881-7CB5-4CB1-A719-3317F9EC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29" y="2595070"/>
                <a:ext cx="1196994" cy="451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EBD0333-1B8F-49EA-9A95-573687614502}"/>
                  </a:ext>
                </a:extLst>
              </p:cNvPr>
              <p:cNvSpPr txBox="1"/>
              <p:nvPr/>
            </p:nvSpPr>
            <p:spPr>
              <a:xfrm>
                <a:off x="1592723" y="2393152"/>
                <a:ext cx="10349821" cy="1029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,1−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,1+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EBD0333-1B8F-49EA-9A95-573687614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723" y="2393152"/>
                <a:ext cx="10349821" cy="1029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8A1990-E1F1-40C2-9FD6-3A477792754D}"/>
                  </a:ext>
                </a:extLst>
              </p:cNvPr>
              <p:cNvSpPr txBox="1"/>
              <p:nvPr/>
            </p:nvSpPr>
            <p:spPr>
              <a:xfrm>
                <a:off x="1675759" y="3422665"/>
                <a:ext cx="7432163" cy="1029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,1−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,1+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8A1990-E1F1-40C2-9FD6-3A4777927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59" y="3422665"/>
                <a:ext cx="7432163" cy="1029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289D6B82-C7D0-4B72-92F4-E69C0E9E99BE}"/>
              </a:ext>
            </a:extLst>
          </p:cNvPr>
          <p:cNvSpPr/>
          <p:nvPr/>
        </p:nvSpPr>
        <p:spPr>
          <a:xfrm>
            <a:off x="6316484" y="2233037"/>
            <a:ext cx="5521555" cy="1122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702E22E-EA8B-40EF-8B38-05EC012AC485}"/>
              </a:ext>
            </a:extLst>
          </p:cNvPr>
          <p:cNvSpPr/>
          <p:nvPr/>
        </p:nvSpPr>
        <p:spPr>
          <a:xfrm>
            <a:off x="481038" y="3435336"/>
            <a:ext cx="3024573" cy="1024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F1D1CD-58B6-4CC0-994B-5EFCF5FAAF87}"/>
              </a:ext>
            </a:extLst>
          </p:cNvPr>
          <p:cNvSpPr/>
          <p:nvPr/>
        </p:nvSpPr>
        <p:spPr>
          <a:xfrm>
            <a:off x="2717321" y="2339657"/>
            <a:ext cx="3830963" cy="1122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629788E-40C4-4CD4-A8D9-AE326CCCBFD8}"/>
              </a:ext>
            </a:extLst>
          </p:cNvPr>
          <p:cNvSpPr/>
          <p:nvPr/>
        </p:nvSpPr>
        <p:spPr>
          <a:xfrm>
            <a:off x="8840977" y="3373595"/>
            <a:ext cx="3830963" cy="1122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42DC6A4-F3B3-4CC5-97C1-5B8CC3AF2834}"/>
              </a:ext>
            </a:extLst>
          </p:cNvPr>
          <p:cNvCxnSpPr/>
          <p:nvPr/>
        </p:nvCxnSpPr>
        <p:spPr>
          <a:xfrm flipV="1">
            <a:off x="1253067" y="4501046"/>
            <a:ext cx="0" cy="1740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2336986-B7B2-4C4C-B367-90026A354DFA}"/>
              </a:ext>
            </a:extLst>
          </p:cNvPr>
          <p:cNvCxnSpPr>
            <a:cxnSpLocks/>
          </p:cNvCxnSpPr>
          <p:nvPr/>
        </p:nvCxnSpPr>
        <p:spPr>
          <a:xfrm>
            <a:off x="1253067" y="6241357"/>
            <a:ext cx="2887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F93639E-23F3-4E09-A655-6AFF5A66A932}"/>
                  </a:ext>
                </a:extLst>
              </p:cNvPr>
              <p:cNvSpPr/>
              <p:nvPr/>
            </p:nvSpPr>
            <p:spPr>
              <a:xfrm>
                <a:off x="4337227" y="5795400"/>
                <a:ext cx="1611339" cy="891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F93639E-23F3-4E09-A655-6AFF5A66A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227" y="5795400"/>
                <a:ext cx="1611339" cy="8919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/>
              <p:nvPr/>
            </p:nvSpPr>
            <p:spPr>
              <a:xfrm>
                <a:off x="2505798" y="6316254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98" y="6316254"/>
                <a:ext cx="238848" cy="369332"/>
              </a:xfrm>
              <a:prstGeom prst="rect">
                <a:avLst/>
              </a:prstGeom>
              <a:blipFill>
                <a:blip r:embed="rId8"/>
                <a:stretch>
                  <a:fillRect l="-28205" r="-3333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/>
              <p:nvPr/>
            </p:nvSpPr>
            <p:spPr>
              <a:xfrm>
                <a:off x="2957738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38" y="6316254"/>
                <a:ext cx="754117" cy="369332"/>
              </a:xfrm>
              <a:prstGeom prst="rect">
                <a:avLst/>
              </a:prstGeom>
              <a:blipFill>
                <a:blip r:embed="rId9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/>
              <p:nvPr/>
            </p:nvSpPr>
            <p:spPr>
              <a:xfrm>
                <a:off x="1578249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249" y="6316254"/>
                <a:ext cx="754117" cy="369332"/>
              </a:xfrm>
              <a:prstGeom prst="rect">
                <a:avLst/>
              </a:prstGeom>
              <a:blipFill>
                <a:blip r:embed="rId10"/>
                <a:stretch>
                  <a:fillRect l="-9677" r="-322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橢圓 32">
            <a:extLst>
              <a:ext uri="{FF2B5EF4-FFF2-40B4-BE49-F238E27FC236}">
                <a16:creationId xmlns:a16="http://schemas.microsoft.com/office/drawing/2014/main" id="{73C1E363-B9D8-4A99-8B03-9167F1FB2AB9}"/>
              </a:ext>
            </a:extLst>
          </p:cNvPr>
          <p:cNvSpPr/>
          <p:nvPr/>
        </p:nvSpPr>
        <p:spPr>
          <a:xfrm>
            <a:off x="1891807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8C39806-C341-4B44-AF4C-1D5699E7AE18}"/>
              </a:ext>
            </a:extLst>
          </p:cNvPr>
          <p:cNvSpPr/>
          <p:nvPr/>
        </p:nvSpPr>
        <p:spPr>
          <a:xfrm>
            <a:off x="2561722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4275267-F77B-43EA-8244-9D2028EB85FD}"/>
              </a:ext>
            </a:extLst>
          </p:cNvPr>
          <p:cNvSpPr/>
          <p:nvPr/>
        </p:nvSpPr>
        <p:spPr>
          <a:xfrm>
            <a:off x="3271296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/>
              <p:nvPr/>
            </p:nvSpPr>
            <p:spPr>
              <a:xfrm>
                <a:off x="933047" y="5001868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47" y="5001868"/>
                <a:ext cx="238848" cy="369332"/>
              </a:xfrm>
              <a:prstGeom prst="rect">
                <a:avLst/>
              </a:prstGeom>
              <a:blipFill>
                <a:blip r:embed="rId11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/>
              <p:nvPr/>
            </p:nvSpPr>
            <p:spPr>
              <a:xfrm>
                <a:off x="417778" y="4607268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4607268"/>
                <a:ext cx="754117" cy="369332"/>
              </a:xfrm>
              <a:prstGeom prst="rect">
                <a:avLst/>
              </a:prstGeom>
              <a:blipFill>
                <a:blip r:embed="rId12"/>
                <a:stretch>
                  <a:fillRect l="-9756" r="-406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/>
              <p:nvPr/>
            </p:nvSpPr>
            <p:spPr>
              <a:xfrm>
                <a:off x="417375" y="5371200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75" y="5371200"/>
                <a:ext cx="754117" cy="369332"/>
              </a:xfrm>
              <a:prstGeom prst="rect">
                <a:avLst/>
              </a:prstGeom>
              <a:blipFill>
                <a:blip r:embed="rId13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橢圓 38">
            <a:extLst>
              <a:ext uri="{FF2B5EF4-FFF2-40B4-BE49-F238E27FC236}">
                <a16:creationId xmlns:a16="http://schemas.microsoft.com/office/drawing/2014/main" id="{2EA48635-A073-4C0C-8A79-4BB8C772C942}"/>
              </a:ext>
            </a:extLst>
          </p:cNvPr>
          <p:cNvSpPr/>
          <p:nvPr/>
        </p:nvSpPr>
        <p:spPr>
          <a:xfrm>
            <a:off x="1189567" y="513231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45510A5-1428-42D5-BCF4-3922780DBC73}"/>
              </a:ext>
            </a:extLst>
          </p:cNvPr>
          <p:cNvSpPr/>
          <p:nvPr/>
        </p:nvSpPr>
        <p:spPr>
          <a:xfrm>
            <a:off x="1192042" y="476429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7ABF205-CE93-4C89-BEB9-043B2DB9BE13}"/>
              </a:ext>
            </a:extLst>
          </p:cNvPr>
          <p:cNvSpPr/>
          <p:nvPr/>
        </p:nvSpPr>
        <p:spPr>
          <a:xfrm>
            <a:off x="1195503" y="5525806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AE1BF40-603F-4416-AEF6-E397046C91F5}"/>
              </a:ext>
            </a:extLst>
          </p:cNvPr>
          <p:cNvCxnSpPr/>
          <p:nvPr/>
        </p:nvCxnSpPr>
        <p:spPr>
          <a:xfrm>
            <a:off x="1354584" y="5618906"/>
            <a:ext cx="638740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89EFF55-A859-4937-A8B0-4E935BEC6352}"/>
              </a:ext>
            </a:extLst>
          </p:cNvPr>
          <p:cNvCxnSpPr>
            <a:cxnSpLocks/>
          </p:cNvCxnSpPr>
          <p:nvPr/>
        </p:nvCxnSpPr>
        <p:spPr>
          <a:xfrm flipV="1">
            <a:off x="1922982" y="4827798"/>
            <a:ext cx="1348314" cy="791108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C18E479-A49B-4B45-ABEC-E2210B0A9174}"/>
              </a:ext>
            </a:extLst>
          </p:cNvPr>
          <p:cNvCxnSpPr>
            <a:cxnSpLocks/>
          </p:cNvCxnSpPr>
          <p:nvPr/>
        </p:nvCxnSpPr>
        <p:spPr>
          <a:xfrm>
            <a:off x="3255369" y="4827798"/>
            <a:ext cx="713381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6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/>
      <p:bldP spid="25" grpId="0"/>
      <p:bldP spid="26" grpId="0"/>
      <p:bldP spid="27" grpId="0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 animBg="1"/>
      <p:bldP spid="4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5FD491-2C97-446E-8782-682424F0564D}"/>
                  </a:ext>
                </a:extLst>
              </p:cNvPr>
              <p:cNvSpPr txBox="1"/>
              <p:nvPr/>
            </p:nvSpPr>
            <p:spPr>
              <a:xfrm>
                <a:off x="373703" y="789186"/>
                <a:ext cx="4176271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5FD491-2C97-446E-8782-682424F0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03" y="789186"/>
                <a:ext cx="4176271" cy="475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17BE342-3739-42DC-B356-95947959B5BC}"/>
                  </a:ext>
                </a:extLst>
              </p:cNvPr>
              <p:cNvSpPr txBox="1"/>
              <p:nvPr/>
            </p:nvSpPr>
            <p:spPr>
              <a:xfrm>
                <a:off x="3862671" y="1265150"/>
                <a:ext cx="4907626" cy="950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TW" sz="2400" dirty="0"/>
                        <m:t> 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17BE342-3739-42DC-B356-95947959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671" y="1265150"/>
                <a:ext cx="4907626" cy="950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EDEF839-03F6-4B85-BCFF-7B367C95E489}"/>
              </a:ext>
            </a:extLst>
          </p:cNvPr>
          <p:cNvSpPr/>
          <p:nvPr/>
        </p:nvSpPr>
        <p:spPr>
          <a:xfrm>
            <a:off x="235301" y="77972"/>
            <a:ext cx="2647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 algorithm</a:t>
            </a:r>
            <a:endParaRPr lang="zh-TW" altLang="en-US" sz="3200" b="1" i="1" u="sng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E2C1BE-D6BA-49EA-B621-E2065822A1A3}"/>
              </a:ext>
            </a:extLst>
          </p:cNvPr>
          <p:cNvSpPr/>
          <p:nvPr/>
        </p:nvSpPr>
        <p:spPr>
          <a:xfrm>
            <a:off x="235301" y="1790749"/>
            <a:ext cx="2880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PPO2 algorithm</a:t>
            </a:r>
            <a:endParaRPr lang="zh-TW" altLang="en-US" sz="3200" b="1" i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01DC881-7CB5-4CB1-A719-3317F9EC5404}"/>
                  </a:ext>
                </a:extLst>
              </p:cNvPr>
              <p:cNvSpPr txBox="1"/>
              <p:nvPr/>
            </p:nvSpPr>
            <p:spPr>
              <a:xfrm>
                <a:off x="395729" y="2595070"/>
                <a:ext cx="1196994" cy="451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01DC881-7CB5-4CB1-A719-3317F9EC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29" y="2595070"/>
                <a:ext cx="1196994" cy="451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EBD0333-1B8F-49EA-9A95-573687614502}"/>
                  </a:ext>
                </a:extLst>
              </p:cNvPr>
              <p:cNvSpPr txBox="1"/>
              <p:nvPr/>
            </p:nvSpPr>
            <p:spPr>
              <a:xfrm>
                <a:off x="1592723" y="2393152"/>
                <a:ext cx="10349821" cy="1029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,1−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,1+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EBD0333-1B8F-49EA-9A95-573687614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723" y="2393152"/>
                <a:ext cx="10349821" cy="1029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8A1990-E1F1-40C2-9FD6-3A477792754D}"/>
                  </a:ext>
                </a:extLst>
              </p:cNvPr>
              <p:cNvSpPr txBox="1"/>
              <p:nvPr/>
            </p:nvSpPr>
            <p:spPr>
              <a:xfrm>
                <a:off x="1675759" y="3422665"/>
                <a:ext cx="7432163" cy="1029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,1−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,1+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8A1990-E1F1-40C2-9FD6-3A4777927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59" y="3422665"/>
                <a:ext cx="7432163" cy="1029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289D6B82-C7D0-4B72-92F4-E69C0E9E99BE}"/>
              </a:ext>
            </a:extLst>
          </p:cNvPr>
          <p:cNvSpPr/>
          <p:nvPr/>
        </p:nvSpPr>
        <p:spPr>
          <a:xfrm>
            <a:off x="6316484" y="2233037"/>
            <a:ext cx="5521555" cy="1122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702E22E-EA8B-40EF-8B38-05EC012AC485}"/>
              </a:ext>
            </a:extLst>
          </p:cNvPr>
          <p:cNvSpPr/>
          <p:nvPr/>
        </p:nvSpPr>
        <p:spPr>
          <a:xfrm>
            <a:off x="481038" y="3435336"/>
            <a:ext cx="3024573" cy="1024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42DC6A4-F3B3-4CC5-97C1-5B8CC3AF2834}"/>
              </a:ext>
            </a:extLst>
          </p:cNvPr>
          <p:cNvCxnSpPr/>
          <p:nvPr/>
        </p:nvCxnSpPr>
        <p:spPr>
          <a:xfrm flipV="1">
            <a:off x="1253067" y="4501046"/>
            <a:ext cx="0" cy="1740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2336986-B7B2-4C4C-B367-90026A354DFA}"/>
              </a:ext>
            </a:extLst>
          </p:cNvPr>
          <p:cNvCxnSpPr>
            <a:cxnSpLocks/>
          </p:cNvCxnSpPr>
          <p:nvPr/>
        </p:nvCxnSpPr>
        <p:spPr>
          <a:xfrm>
            <a:off x="1253067" y="6241357"/>
            <a:ext cx="2887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/>
              <p:nvPr/>
            </p:nvSpPr>
            <p:spPr>
              <a:xfrm>
                <a:off x="2505798" y="6316254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98" y="6316254"/>
                <a:ext cx="238848" cy="369332"/>
              </a:xfrm>
              <a:prstGeom prst="rect">
                <a:avLst/>
              </a:prstGeom>
              <a:blipFill>
                <a:blip r:embed="rId7"/>
                <a:stretch>
                  <a:fillRect l="-28205" r="-3333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/>
              <p:nvPr/>
            </p:nvSpPr>
            <p:spPr>
              <a:xfrm>
                <a:off x="2957738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38" y="6316254"/>
                <a:ext cx="754117" cy="369332"/>
              </a:xfrm>
              <a:prstGeom prst="rect">
                <a:avLst/>
              </a:prstGeom>
              <a:blipFill>
                <a:blip r:embed="rId8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/>
              <p:nvPr/>
            </p:nvSpPr>
            <p:spPr>
              <a:xfrm>
                <a:off x="1578249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249" y="6316254"/>
                <a:ext cx="754117" cy="369332"/>
              </a:xfrm>
              <a:prstGeom prst="rect">
                <a:avLst/>
              </a:prstGeom>
              <a:blipFill>
                <a:blip r:embed="rId9"/>
                <a:stretch>
                  <a:fillRect l="-9677" r="-322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橢圓 32">
            <a:extLst>
              <a:ext uri="{FF2B5EF4-FFF2-40B4-BE49-F238E27FC236}">
                <a16:creationId xmlns:a16="http://schemas.microsoft.com/office/drawing/2014/main" id="{73C1E363-B9D8-4A99-8B03-9167F1FB2AB9}"/>
              </a:ext>
            </a:extLst>
          </p:cNvPr>
          <p:cNvSpPr/>
          <p:nvPr/>
        </p:nvSpPr>
        <p:spPr>
          <a:xfrm>
            <a:off x="1891807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8C39806-C341-4B44-AF4C-1D5699E7AE18}"/>
              </a:ext>
            </a:extLst>
          </p:cNvPr>
          <p:cNvSpPr/>
          <p:nvPr/>
        </p:nvSpPr>
        <p:spPr>
          <a:xfrm>
            <a:off x="2561722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4275267-F77B-43EA-8244-9D2028EB85FD}"/>
              </a:ext>
            </a:extLst>
          </p:cNvPr>
          <p:cNvSpPr/>
          <p:nvPr/>
        </p:nvSpPr>
        <p:spPr>
          <a:xfrm>
            <a:off x="3271296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/>
              <p:nvPr/>
            </p:nvSpPr>
            <p:spPr>
              <a:xfrm>
                <a:off x="933047" y="5001868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47" y="5001868"/>
                <a:ext cx="238848" cy="369332"/>
              </a:xfrm>
              <a:prstGeom prst="rect">
                <a:avLst/>
              </a:prstGeom>
              <a:blipFill>
                <a:blip r:embed="rId10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/>
              <p:nvPr/>
            </p:nvSpPr>
            <p:spPr>
              <a:xfrm>
                <a:off x="417778" y="4607268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4607268"/>
                <a:ext cx="754117" cy="369332"/>
              </a:xfrm>
              <a:prstGeom prst="rect">
                <a:avLst/>
              </a:prstGeom>
              <a:blipFill>
                <a:blip r:embed="rId11"/>
                <a:stretch>
                  <a:fillRect l="-9756" r="-406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/>
              <p:nvPr/>
            </p:nvSpPr>
            <p:spPr>
              <a:xfrm>
                <a:off x="417375" y="5371200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75" y="5371200"/>
                <a:ext cx="754117" cy="369332"/>
              </a:xfrm>
              <a:prstGeom prst="rect">
                <a:avLst/>
              </a:prstGeom>
              <a:blipFill>
                <a:blip r:embed="rId12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橢圓 38">
            <a:extLst>
              <a:ext uri="{FF2B5EF4-FFF2-40B4-BE49-F238E27FC236}">
                <a16:creationId xmlns:a16="http://schemas.microsoft.com/office/drawing/2014/main" id="{2EA48635-A073-4C0C-8A79-4BB8C772C942}"/>
              </a:ext>
            </a:extLst>
          </p:cNvPr>
          <p:cNvSpPr/>
          <p:nvPr/>
        </p:nvSpPr>
        <p:spPr>
          <a:xfrm>
            <a:off x="1189567" y="513231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45510A5-1428-42D5-BCF4-3922780DBC73}"/>
              </a:ext>
            </a:extLst>
          </p:cNvPr>
          <p:cNvSpPr/>
          <p:nvPr/>
        </p:nvSpPr>
        <p:spPr>
          <a:xfrm>
            <a:off x="1192042" y="476429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7ABF205-CE93-4C89-BEB9-043B2DB9BE13}"/>
              </a:ext>
            </a:extLst>
          </p:cNvPr>
          <p:cNvSpPr/>
          <p:nvPr/>
        </p:nvSpPr>
        <p:spPr>
          <a:xfrm>
            <a:off x="1195503" y="5525806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AE1BF40-603F-4416-AEF6-E397046C91F5}"/>
              </a:ext>
            </a:extLst>
          </p:cNvPr>
          <p:cNvCxnSpPr/>
          <p:nvPr/>
        </p:nvCxnSpPr>
        <p:spPr>
          <a:xfrm>
            <a:off x="1354584" y="5618906"/>
            <a:ext cx="638740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89EFF55-A859-4937-A8B0-4E935BEC6352}"/>
              </a:ext>
            </a:extLst>
          </p:cNvPr>
          <p:cNvCxnSpPr>
            <a:cxnSpLocks/>
          </p:cNvCxnSpPr>
          <p:nvPr/>
        </p:nvCxnSpPr>
        <p:spPr>
          <a:xfrm flipV="1">
            <a:off x="1922982" y="4827798"/>
            <a:ext cx="1348314" cy="791108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C18E479-A49B-4B45-ABEC-E2210B0A9174}"/>
              </a:ext>
            </a:extLst>
          </p:cNvPr>
          <p:cNvCxnSpPr>
            <a:cxnSpLocks/>
          </p:cNvCxnSpPr>
          <p:nvPr/>
        </p:nvCxnSpPr>
        <p:spPr>
          <a:xfrm>
            <a:off x="3255369" y="4827798"/>
            <a:ext cx="713381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E297E131-FC46-4547-97CE-4944F87E1970}"/>
              </a:ext>
            </a:extLst>
          </p:cNvPr>
          <p:cNvCxnSpPr>
            <a:cxnSpLocks/>
          </p:cNvCxnSpPr>
          <p:nvPr/>
        </p:nvCxnSpPr>
        <p:spPr>
          <a:xfrm flipV="1">
            <a:off x="1245162" y="4452178"/>
            <a:ext cx="2720543" cy="158958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F1CC022-CB0E-4C87-A443-67B7F712CE38}"/>
              </a:ext>
            </a:extLst>
          </p:cNvPr>
          <p:cNvCxnSpPr/>
          <p:nvPr/>
        </p:nvCxnSpPr>
        <p:spPr>
          <a:xfrm flipV="1">
            <a:off x="5228822" y="4486793"/>
            <a:ext cx="0" cy="1740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184E3AE-1E12-4E30-9980-208A37FC769C}"/>
              </a:ext>
            </a:extLst>
          </p:cNvPr>
          <p:cNvCxnSpPr>
            <a:cxnSpLocks/>
          </p:cNvCxnSpPr>
          <p:nvPr/>
        </p:nvCxnSpPr>
        <p:spPr>
          <a:xfrm>
            <a:off x="5228822" y="6227104"/>
            <a:ext cx="2887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A5EC017-7E1D-499D-BBBB-5C283EC77644}"/>
                  </a:ext>
                </a:extLst>
              </p:cNvPr>
              <p:cNvSpPr txBox="1"/>
              <p:nvPr/>
            </p:nvSpPr>
            <p:spPr>
              <a:xfrm>
                <a:off x="6481553" y="6302001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A5EC017-7E1D-499D-BBBB-5C283EC7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553" y="6302001"/>
                <a:ext cx="238848" cy="369332"/>
              </a:xfrm>
              <a:prstGeom prst="rect">
                <a:avLst/>
              </a:prstGeom>
              <a:blipFill>
                <a:blip r:embed="rId13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96B6C68-1EF2-4B27-A212-DFF9A80D8E76}"/>
                  </a:ext>
                </a:extLst>
              </p:cNvPr>
              <p:cNvSpPr txBox="1"/>
              <p:nvPr/>
            </p:nvSpPr>
            <p:spPr>
              <a:xfrm>
                <a:off x="6933493" y="6302001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96B6C68-1EF2-4B27-A212-DFF9A80D8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493" y="6302001"/>
                <a:ext cx="754117" cy="369332"/>
              </a:xfrm>
              <a:prstGeom prst="rect">
                <a:avLst/>
              </a:prstGeom>
              <a:blipFill>
                <a:blip r:embed="rId14"/>
                <a:stretch>
                  <a:fillRect l="-8871" r="-403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F995D96-CEC5-47DD-B1CF-64D390EB092B}"/>
                  </a:ext>
                </a:extLst>
              </p:cNvPr>
              <p:cNvSpPr txBox="1"/>
              <p:nvPr/>
            </p:nvSpPr>
            <p:spPr>
              <a:xfrm>
                <a:off x="5554004" y="6302001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F995D96-CEC5-47DD-B1CF-64D390EB0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004" y="6302001"/>
                <a:ext cx="754117" cy="369332"/>
              </a:xfrm>
              <a:prstGeom prst="rect">
                <a:avLst/>
              </a:prstGeom>
              <a:blipFill>
                <a:blip r:embed="rId15"/>
                <a:stretch>
                  <a:fillRect l="-8871" r="-403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橢圓 49">
            <a:extLst>
              <a:ext uri="{FF2B5EF4-FFF2-40B4-BE49-F238E27FC236}">
                <a16:creationId xmlns:a16="http://schemas.microsoft.com/office/drawing/2014/main" id="{9A6E1D84-DCFC-4C8E-9D47-38016860684C}"/>
              </a:ext>
            </a:extLst>
          </p:cNvPr>
          <p:cNvSpPr/>
          <p:nvPr/>
        </p:nvSpPr>
        <p:spPr>
          <a:xfrm>
            <a:off x="5867562" y="6163602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83809D64-922E-4E2D-AB0C-C108E500D470}"/>
              </a:ext>
            </a:extLst>
          </p:cNvPr>
          <p:cNvSpPr/>
          <p:nvPr/>
        </p:nvSpPr>
        <p:spPr>
          <a:xfrm>
            <a:off x="6537477" y="6163602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B897579B-70F9-4442-A3FC-374B68D02B8E}"/>
              </a:ext>
            </a:extLst>
          </p:cNvPr>
          <p:cNvSpPr/>
          <p:nvPr/>
        </p:nvSpPr>
        <p:spPr>
          <a:xfrm>
            <a:off x="7247051" y="6163602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CE371F7-8899-4449-AB15-A9A5EF3D14A7}"/>
                  </a:ext>
                </a:extLst>
              </p:cNvPr>
              <p:cNvSpPr txBox="1"/>
              <p:nvPr/>
            </p:nvSpPr>
            <p:spPr>
              <a:xfrm>
                <a:off x="4908802" y="4987615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CE371F7-8899-4449-AB15-A9A5EF3D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02" y="4987615"/>
                <a:ext cx="238848" cy="369332"/>
              </a:xfrm>
              <a:prstGeom prst="rect">
                <a:avLst/>
              </a:prstGeom>
              <a:blipFill>
                <a:blip r:embed="rId16"/>
                <a:stretch>
                  <a:fillRect l="-28205" r="-3333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2958A6-FE7B-409B-8197-03F71DFC1074}"/>
                  </a:ext>
                </a:extLst>
              </p:cNvPr>
              <p:cNvSpPr txBox="1"/>
              <p:nvPr/>
            </p:nvSpPr>
            <p:spPr>
              <a:xfrm>
                <a:off x="4393533" y="4593015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2958A6-FE7B-409B-8197-03F71DFC1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33" y="4593015"/>
                <a:ext cx="754117" cy="369332"/>
              </a:xfrm>
              <a:prstGeom prst="rect">
                <a:avLst/>
              </a:prstGeom>
              <a:blipFill>
                <a:blip r:embed="rId17"/>
                <a:stretch>
                  <a:fillRect l="-9756" r="-406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B72809D-877F-415F-93EA-5FCD4DA7EF4B}"/>
                  </a:ext>
                </a:extLst>
              </p:cNvPr>
              <p:cNvSpPr txBox="1"/>
              <p:nvPr/>
            </p:nvSpPr>
            <p:spPr>
              <a:xfrm>
                <a:off x="4393130" y="5356947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B72809D-877F-415F-93EA-5FCD4DA7E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30" y="5356947"/>
                <a:ext cx="754117" cy="369332"/>
              </a:xfrm>
              <a:prstGeom prst="rect">
                <a:avLst/>
              </a:prstGeom>
              <a:blipFill>
                <a:blip r:embed="rId18"/>
                <a:stretch>
                  <a:fillRect l="-9756" r="-406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橢圓 55">
            <a:extLst>
              <a:ext uri="{FF2B5EF4-FFF2-40B4-BE49-F238E27FC236}">
                <a16:creationId xmlns:a16="http://schemas.microsoft.com/office/drawing/2014/main" id="{C1A142C5-D4DD-4681-BABE-0D59C647B73D}"/>
              </a:ext>
            </a:extLst>
          </p:cNvPr>
          <p:cNvSpPr/>
          <p:nvPr/>
        </p:nvSpPr>
        <p:spPr>
          <a:xfrm>
            <a:off x="5165322" y="5118065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BD4452D2-D124-495F-AB72-BE0EAA194AF8}"/>
              </a:ext>
            </a:extLst>
          </p:cNvPr>
          <p:cNvSpPr/>
          <p:nvPr/>
        </p:nvSpPr>
        <p:spPr>
          <a:xfrm>
            <a:off x="5167797" y="4750045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A1AB6ECA-635B-498B-9A9A-39E55CAACDD1}"/>
              </a:ext>
            </a:extLst>
          </p:cNvPr>
          <p:cNvSpPr/>
          <p:nvPr/>
        </p:nvSpPr>
        <p:spPr>
          <a:xfrm>
            <a:off x="5171258" y="5511553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06D10CB-1B13-4195-9D81-108DD12F6265}"/>
              </a:ext>
            </a:extLst>
          </p:cNvPr>
          <p:cNvCxnSpPr/>
          <p:nvPr/>
        </p:nvCxnSpPr>
        <p:spPr>
          <a:xfrm>
            <a:off x="5330339" y="5604653"/>
            <a:ext cx="638740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7908DAF0-0634-4A61-9BC4-302A77E21076}"/>
              </a:ext>
            </a:extLst>
          </p:cNvPr>
          <p:cNvCxnSpPr>
            <a:cxnSpLocks/>
          </p:cNvCxnSpPr>
          <p:nvPr/>
        </p:nvCxnSpPr>
        <p:spPr>
          <a:xfrm flipV="1">
            <a:off x="5898737" y="4813545"/>
            <a:ext cx="1348314" cy="791108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8E9A1A3D-1CC6-4B30-985D-D1E262FAFA72}"/>
              </a:ext>
            </a:extLst>
          </p:cNvPr>
          <p:cNvCxnSpPr>
            <a:cxnSpLocks/>
          </p:cNvCxnSpPr>
          <p:nvPr/>
        </p:nvCxnSpPr>
        <p:spPr>
          <a:xfrm>
            <a:off x="7231124" y="4813545"/>
            <a:ext cx="713381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7055B9D-1725-4205-B86D-B4290568C890}"/>
              </a:ext>
            </a:extLst>
          </p:cNvPr>
          <p:cNvCxnSpPr>
            <a:cxnSpLocks/>
          </p:cNvCxnSpPr>
          <p:nvPr/>
        </p:nvCxnSpPr>
        <p:spPr>
          <a:xfrm flipV="1">
            <a:off x="5220917" y="4437925"/>
            <a:ext cx="2720543" cy="158958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6370E19-6FE2-4447-8D87-19E0D1B60E03}"/>
                  </a:ext>
                </a:extLst>
              </p:cNvPr>
              <p:cNvSpPr txBox="1"/>
              <p:nvPr/>
            </p:nvSpPr>
            <p:spPr>
              <a:xfrm>
                <a:off x="1674559" y="4447067"/>
                <a:ext cx="839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6370E19-6FE2-4447-8D87-19E0D1B60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59" y="4447067"/>
                <a:ext cx="839204" cy="369332"/>
              </a:xfrm>
              <a:prstGeom prst="rect">
                <a:avLst/>
              </a:prstGeom>
              <a:blipFill>
                <a:blip r:embed="rId19"/>
                <a:stretch>
                  <a:fillRect l="-8759" r="-875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A2531A-87CC-409D-9A0D-6FFB4FB65FF9}"/>
                  </a:ext>
                </a:extLst>
              </p:cNvPr>
              <p:cNvSpPr txBox="1"/>
              <p:nvPr/>
            </p:nvSpPr>
            <p:spPr>
              <a:xfrm>
                <a:off x="5696211" y="4503424"/>
                <a:ext cx="839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A2531A-87CC-409D-9A0D-6FFB4FB6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211" y="4503424"/>
                <a:ext cx="839204" cy="369332"/>
              </a:xfrm>
              <a:prstGeom prst="rect">
                <a:avLst/>
              </a:prstGeom>
              <a:blipFill>
                <a:blip r:embed="rId20"/>
                <a:stretch>
                  <a:fillRect l="-7971" r="-8696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BD6D0D3-D3AE-41D3-A15E-C8B313DD1654}"/>
              </a:ext>
            </a:extLst>
          </p:cNvPr>
          <p:cNvCxnSpPr/>
          <p:nvPr/>
        </p:nvCxnSpPr>
        <p:spPr>
          <a:xfrm flipV="1">
            <a:off x="1354584" y="4912357"/>
            <a:ext cx="1966371" cy="11992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8DB0390F-ECAE-4AE0-A026-A83BC41D715E}"/>
              </a:ext>
            </a:extLst>
          </p:cNvPr>
          <p:cNvCxnSpPr>
            <a:cxnSpLocks/>
          </p:cNvCxnSpPr>
          <p:nvPr/>
        </p:nvCxnSpPr>
        <p:spPr>
          <a:xfrm>
            <a:off x="3320955" y="4930939"/>
            <a:ext cx="7828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FAF1AECB-EADA-4236-B1A2-538445271DF9}"/>
              </a:ext>
            </a:extLst>
          </p:cNvPr>
          <p:cNvCxnSpPr>
            <a:cxnSpLocks/>
          </p:cNvCxnSpPr>
          <p:nvPr/>
        </p:nvCxnSpPr>
        <p:spPr>
          <a:xfrm>
            <a:off x="5186252" y="5504312"/>
            <a:ext cx="7828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EE2D60CC-09B8-47A3-A426-8912E515B603}"/>
              </a:ext>
            </a:extLst>
          </p:cNvPr>
          <p:cNvCxnSpPr/>
          <p:nvPr/>
        </p:nvCxnSpPr>
        <p:spPr>
          <a:xfrm flipV="1">
            <a:off x="5953901" y="4294995"/>
            <a:ext cx="1966371" cy="11992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 animBg="1"/>
      <p:bldP spid="57" grpId="0" animBg="1"/>
      <p:bldP spid="58" grpId="0" animBg="1"/>
      <p:bldP spid="8" grpId="0"/>
      <p:bldP spid="6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370A8-3EB0-4C19-A500-43655455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9D9615-209C-44C4-8EEE-362792F2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pic4.zhimg.com/80/v2-f890ed507d4e0650ee14fa690456045e_hd.jpg">
            <a:extLst>
              <a:ext uri="{FF2B5EF4-FFF2-40B4-BE49-F238E27FC236}">
                <a16:creationId xmlns:a16="http://schemas.microsoft.com/office/drawing/2014/main" id="{73739346-D3B3-49F4-B0D8-C6BA23C9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" y="1825626"/>
            <a:ext cx="9081051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E7248C1-980B-4466-B69D-C4D509C8319F}"/>
              </a:ext>
            </a:extLst>
          </p:cNvPr>
          <p:cNvSpPr/>
          <p:nvPr/>
        </p:nvSpPr>
        <p:spPr>
          <a:xfrm>
            <a:off x="5726226" y="112992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https://arxiv.org/abs/1707.06347</a:t>
            </a:r>
          </a:p>
        </p:txBody>
      </p:sp>
    </p:spTree>
    <p:extLst>
      <p:ext uri="{BB962C8B-B14F-4D97-AF65-F5344CB8AC3E}">
        <p14:creationId xmlns:p14="http://schemas.microsoft.com/office/powerpoint/2010/main" val="49085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66446-8494-4F76-AAE3-99F24193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OpenAI</a:t>
            </a:r>
            <a:endParaRPr lang="zh-TW" altLang="en-US" dirty="0"/>
          </a:p>
        </p:txBody>
      </p:sp>
      <p:pic>
        <p:nvPicPr>
          <p:cNvPr id="4" name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DEF11252-A2CC-462E-8A1E-83DF422052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8100" y="1825625"/>
            <a:ext cx="6527800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DF32B5-C040-4A5C-B64E-C1F65BEBC5CE}"/>
              </a:ext>
            </a:extLst>
          </p:cNvPr>
          <p:cNvSpPr/>
          <p:nvPr/>
        </p:nvSpPr>
        <p:spPr>
          <a:xfrm>
            <a:off x="5794513" y="681037"/>
            <a:ext cx="2720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https://blog.openai.com/openai-baselines-ppo/</a:t>
            </a:r>
          </a:p>
        </p:txBody>
      </p:sp>
    </p:spTree>
    <p:extLst>
      <p:ext uri="{BB962C8B-B14F-4D97-AF65-F5344CB8AC3E}">
        <p14:creationId xmlns:p14="http://schemas.microsoft.com/office/powerpoint/2010/main" val="254701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39E74D-BDD2-4CA7-81C0-95906915B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50351"/>
            <a:ext cx="7772400" cy="2387600"/>
          </a:xfrm>
        </p:spPr>
        <p:txBody>
          <a:bodyPr/>
          <a:lstStyle/>
          <a:p>
            <a:r>
              <a:rPr lang="en-US" altLang="zh-TW" dirty="0"/>
              <a:t>Policy Gradient (Review)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206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2EDFE-4C24-4700-99E6-BEA3614D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Components 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F5998716-D3E9-417E-9D12-BEE41FE0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60" y="1370469"/>
            <a:ext cx="946155" cy="11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BB4C85-0DAE-4C7D-BF4E-2E40A7FA15FA}"/>
              </a:ext>
            </a:extLst>
          </p:cNvPr>
          <p:cNvSpPr/>
          <p:nvPr/>
        </p:nvSpPr>
        <p:spPr>
          <a:xfrm>
            <a:off x="4414085" y="2330429"/>
            <a:ext cx="1123926" cy="73574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Env</a:t>
            </a:r>
            <a:endParaRPr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9A8F46-ADCC-4317-9DE1-4569249A7697}"/>
              </a:ext>
            </a:extLst>
          </p:cNvPr>
          <p:cNvSpPr/>
          <p:nvPr/>
        </p:nvSpPr>
        <p:spPr>
          <a:xfrm>
            <a:off x="2054380" y="2330429"/>
            <a:ext cx="1218752" cy="73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Actor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F08C96-9C85-4641-8098-65703DF4B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960" y="3431641"/>
            <a:ext cx="993414" cy="1009744"/>
          </a:xfrm>
          <a:prstGeom prst="rect">
            <a:avLst/>
          </a:prstGeom>
        </p:spPr>
      </p:pic>
      <p:pic>
        <p:nvPicPr>
          <p:cNvPr id="8" name="Picture 2" descr="「atari」的圖片搜尋結果">
            <a:extLst>
              <a:ext uri="{FF2B5EF4-FFF2-40B4-BE49-F238E27FC236}">
                <a16:creationId xmlns:a16="http://schemas.microsoft.com/office/drawing/2014/main" id="{95B09806-F630-437A-AD96-D8E307F5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93" y="3689982"/>
            <a:ext cx="1433310" cy="6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9EBDB65-04A4-4D78-8F5A-ACF8E2CA8ED0}"/>
              </a:ext>
            </a:extLst>
          </p:cNvPr>
          <p:cNvSpPr/>
          <p:nvPr/>
        </p:nvSpPr>
        <p:spPr>
          <a:xfrm>
            <a:off x="6924840" y="2265616"/>
            <a:ext cx="1561807" cy="7805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Reward</a:t>
            </a:r>
          </a:p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DBBC01C-A104-4127-A3D5-F5F8AC946E7C}"/>
              </a:ext>
            </a:extLst>
          </p:cNvPr>
          <p:cNvSpPr txBox="1"/>
          <p:nvPr/>
        </p:nvSpPr>
        <p:spPr>
          <a:xfrm>
            <a:off x="367792" y="3498833"/>
            <a:ext cx="1213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Video</a:t>
            </a:r>
          </a:p>
          <a:p>
            <a:pPr algn="ctr"/>
            <a:r>
              <a:rPr lang="en-US" altLang="zh-TW" sz="2800" dirty="0"/>
              <a:t>Game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028CC9-3CCA-49C5-ADA0-CA0741F538DE}"/>
              </a:ext>
            </a:extLst>
          </p:cNvPr>
          <p:cNvSpPr txBox="1"/>
          <p:nvPr/>
        </p:nvSpPr>
        <p:spPr>
          <a:xfrm>
            <a:off x="367791" y="5312468"/>
            <a:ext cx="1213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Go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67C1DFF-5AFF-4B32-A7DC-4D92DA8B1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960" y="4879810"/>
            <a:ext cx="1041592" cy="1231496"/>
          </a:xfrm>
          <a:prstGeom prst="rect">
            <a:avLst/>
          </a:prstGeom>
        </p:spPr>
      </p:pic>
      <p:pic>
        <p:nvPicPr>
          <p:cNvPr id="1028" name="Picture 4" descr="「李世石 alphago」的圖片搜尋結果">
            <a:extLst>
              <a:ext uri="{FF2B5EF4-FFF2-40B4-BE49-F238E27FC236}">
                <a16:creationId xmlns:a16="http://schemas.microsoft.com/office/drawing/2014/main" id="{A83C0C71-95F1-47EA-BCF2-02E2083D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48" y="4879810"/>
            <a:ext cx="1795524" cy="120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FE090B-AA65-4461-AD1F-612FD47B2B09}"/>
              </a:ext>
            </a:extLst>
          </p:cNvPr>
          <p:cNvSpPr txBox="1"/>
          <p:nvPr/>
        </p:nvSpPr>
        <p:spPr>
          <a:xfrm>
            <a:off x="6363410" y="3570926"/>
            <a:ext cx="2794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Get 20 scores when killing a monster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D915F9-011E-44B3-97A6-E6335C0D4A05}"/>
              </a:ext>
            </a:extLst>
          </p:cNvPr>
          <p:cNvSpPr txBox="1"/>
          <p:nvPr/>
        </p:nvSpPr>
        <p:spPr>
          <a:xfrm>
            <a:off x="7119041" y="5099013"/>
            <a:ext cx="128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rule of GO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A28F36-34C3-404A-B200-11472AF818E7}"/>
              </a:ext>
            </a:extLst>
          </p:cNvPr>
          <p:cNvSpPr txBox="1"/>
          <p:nvPr/>
        </p:nvSpPr>
        <p:spPr>
          <a:xfrm>
            <a:off x="4755825" y="1329270"/>
            <a:ext cx="316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cannot control</a:t>
            </a:r>
            <a:endParaRPr lang="zh-TW" altLang="en-US" sz="2800" dirty="0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4566757B-7A8C-4C0E-A6C7-A2E142C75CD8}"/>
              </a:ext>
            </a:extLst>
          </p:cNvPr>
          <p:cNvSpPr/>
          <p:nvPr/>
        </p:nvSpPr>
        <p:spPr>
          <a:xfrm rot="16200000">
            <a:off x="6226533" y="127498"/>
            <a:ext cx="333786" cy="4017342"/>
          </a:xfrm>
          <a:prstGeom prst="rightBrace">
            <a:avLst>
              <a:gd name="adj1" fmla="val 6145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AF3C3B0-491D-4A3A-9C8B-8606D5634430}"/>
              </a:ext>
            </a:extLst>
          </p:cNvPr>
          <p:cNvCxnSpPr/>
          <p:nvPr/>
        </p:nvCxnSpPr>
        <p:spPr>
          <a:xfrm>
            <a:off x="-209550" y="3276600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1E0315A-FFAB-413F-9CDB-43F8C12E2148}"/>
              </a:ext>
            </a:extLst>
          </p:cNvPr>
          <p:cNvCxnSpPr/>
          <p:nvPr/>
        </p:nvCxnSpPr>
        <p:spPr>
          <a:xfrm>
            <a:off x="-285750" y="4629150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45A138C-7F70-4993-8031-B382B481770A}"/>
              </a:ext>
            </a:extLst>
          </p:cNvPr>
          <p:cNvCxnSpPr/>
          <p:nvPr/>
        </p:nvCxnSpPr>
        <p:spPr>
          <a:xfrm>
            <a:off x="-209550" y="6305550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12BED4C-454A-4175-BD05-9E1DC48017C5}"/>
              </a:ext>
            </a:extLst>
          </p:cNvPr>
          <p:cNvCxnSpPr>
            <a:cxnSpLocks/>
          </p:cNvCxnSpPr>
          <p:nvPr/>
        </p:nvCxnSpPr>
        <p:spPr>
          <a:xfrm flipV="1">
            <a:off x="1749657" y="2285588"/>
            <a:ext cx="0" cy="40199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E445D4F-0F5D-4CEE-B31E-7285F226EE10}"/>
              </a:ext>
            </a:extLst>
          </p:cNvPr>
          <p:cNvCxnSpPr>
            <a:cxnSpLocks/>
          </p:cNvCxnSpPr>
          <p:nvPr/>
        </p:nvCxnSpPr>
        <p:spPr>
          <a:xfrm flipV="1">
            <a:off x="3745372" y="2285588"/>
            <a:ext cx="0" cy="3945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D54AB2E-88EC-4718-90D4-E509DED2A2E1}"/>
              </a:ext>
            </a:extLst>
          </p:cNvPr>
          <p:cNvCxnSpPr>
            <a:cxnSpLocks/>
          </p:cNvCxnSpPr>
          <p:nvPr/>
        </p:nvCxnSpPr>
        <p:spPr>
          <a:xfrm flipV="1">
            <a:off x="6312763" y="2285588"/>
            <a:ext cx="0" cy="39956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34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Policy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400" dirty="0"/>
                  <a:t> is a network with parameter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Input: the observation of machine represented as a vector or a matrix</a:t>
                </a:r>
              </a:p>
              <a:p>
                <a:pPr lvl="1"/>
                <a:r>
                  <a:rPr lang="en-US" altLang="zh-TW" dirty="0"/>
                  <a:t>Output: each action corresponds to a neuron in output layer</a:t>
                </a:r>
              </a:p>
              <a:p>
                <a:pPr lvl="2"/>
                <a:endParaRPr lang="zh-TW" altLang="en-US" sz="24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26"/>
          <p:cNvSpPr/>
          <p:nvPr/>
        </p:nvSpPr>
        <p:spPr>
          <a:xfrm>
            <a:off x="4600651" y="4708836"/>
            <a:ext cx="312049" cy="15052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38"/>
          <p:cNvSpPr/>
          <p:nvPr/>
        </p:nvSpPr>
        <p:spPr>
          <a:xfrm>
            <a:off x="4629294" y="4801147"/>
            <a:ext cx="247823" cy="24782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39"/>
          <p:cNvSpPr/>
          <p:nvPr/>
        </p:nvSpPr>
        <p:spPr>
          <a:xfrm>
            <a:off x="4636090" y="5131499"/>
            <a:ext cx="247030" cy="247030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40"/>
          <p:cNvSpPr/>
          <p:nvPr/>
        </p:nvSpPr>
        <p:spPr>
          <a:xfrm>
            <a:off x="4646158" y="5901677"/>
            <a:ext cx="242473" cy="24247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241"/>
          <p:cNvSpPr txBox="1"/>
          <p:nvPr/>
        </p:nvSpPr>
        <p:spPr>
          <a:xfrm rot="5400000">
            <a:off x="4627991" y="5494452"/>
            <a:ext cx="579899" cy="394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10" name="向左箭號 112"/>
          <p:cNvSpPr/>
          <p:nvPr/>
        </p:nvSpPr>
        <p:spPr>
          <a:xfrm flipH="1">
            <a:off x="4201870" y="5292297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3658645" y="5134284"/>
            <a:ext cx="72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" name="Shape 226"/>
          <p:cNvSpPr/>
          <p:nvPr/>
        </p:nvSpPr>
        <p:spPr>
          <a:xfrm>
            <a:off x="3525042" y="4801147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229"/>
          <p:cNvCxnSpPr/>
          <p:nvPr/>
        </p:nvCxnSpPr>
        <p:spPr>
          <a:xfrm>
            <a:off x="4923243" y="4923028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hape 229"/>
          <p:cNvCxnSpPr/>
          <p:nvPr/>
        </p:nvCxnSpPr>
        <p:spPr>
          <a:xfrm>
            <a:off x="4919111" y="5336324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/>
          <p:cNvCxnSpPr/>
          <p:nvPr/>
        </p:nvCxnSpPr>
        <p:spPr>
          <a:xfrm>
            <a:off x="4912399" y="600517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" name="向左箭號 66"/>
          <p:cNvSpPr/>
          <p:nvPr/>
        </p:nvSpPr>
        <p:spPr>
          <a:xfrm flipH="1">
            <a:off x="3115855" y="5292297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左箭號 67"/>
          <p:cNvSpPr/>
          <p:nvPr/>
        </p:nvSpPr>
        <p:spPr>
          <a:xfrm flipH="1">
            <a:off x="2280582" y="5278863"/>
            <a:ext cx="432365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2652124" y="4644255"/>
            <a:ext cx="2340518" cy="166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Shape 226"/>
          <p:cNvSpPr/>
          <p:nvPr/>
        </p:nvSpPr>
        <p:spPr>
          <a:xfrm>
            <a:off x="2770607" y="4801147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37148" y="6004861"/>
            <a:ext cx="128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pixels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361195" y="5776853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361195" y="5178474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365144" y="4721770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096531" y="5068221"/>
            <a:ext cx="162899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Score of an action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147" y="3599060"/>
            <a:ext cx="1063816" cy="1081303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6203474" y="4698237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206421" y="5169153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212450" y="5746075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40" name="右大括弧 39"/>
          <p:cNvSpPr/>
          <p:nvPr/>
        </p:nvSpPr>
        <p:spPr>
          <a:xfrm>
            <a:off x="6761574" y="4619177"/>
            <a:ext cx="241292" cy="1719055"/>
          </a:xfrm>
          <a:prstGeom prst="rightBrace">
            <a:avLst>
              <a:gd name="adj1" fmla="val 5254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92" y="4816442"/>
            <a:ext cx="1869691" cy="12298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D3EADF0-C68A-4D67-9660-419FC236AA47}"/>
              </a:ext>
            </a:extLst>
          </p:cNvPr>
          <p:cNvSpPr txBox="1"/>
          <p:nvPr/>
        </p:nvSpPr>
        <p:spPr>
          <a:xfrm>
            <a:off x="7015752" y="3822622"/>
            <a:ext cx="2128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Take the action based on the probability.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of Actor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931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6" grpId="0" animBg="1"/>
      <p:bldP spid="17" grpId="0" animBg="1"/>
      <p:bldP spid="18" grpId="0" animBg="1"/>
      <p:bldP spid="19" grpId="0" animBg="1"/>
      <p:bldP spid="28" grpId="0"/>
      <p:bldP spid="30" grpId="0" animBg="1"/>
      <p:bldP spid="31" grpId="0" animBg="1"/>
      <p:bldP spid="32" grpId="0" animBg="1"/>
      <p:bldP spid="33" grpId="0" animBg="1"/>
      <p:bldP spid="37" grpId="0"/>
      <p:bldP spid="38" grpId="0"/>
      <p:bldP spid="39" grpId="0"/>
      <p:bldP spid="40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線單箭頭接點 23"/>
          <p:cNvCxnSpPr/>
          <p:nvPr/>
        </p:nvCxnSpPr>
        <p:spPr>
          <a:xfrm flipV="1">
            <a:off x="2187193" y="3614029"/>
            <a:ext cx="1959663" cy="8928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blipFill>
                <a:blip r:embed="rId6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65101" y="80962"/>
            <a:ext cx="5239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Example: Playing Video Game</a:t>
            </a:r>
            <a:endParaRPr lang="zh-TW" altLang="en-US" sz="3200" b="1" i="1" u="sng" dirty="0"/>
          </a:p>
        </p:txBody>
      </p:sp>
      <p:pic>
        <p:nvPicPr>
          <p:cNvPr id="12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32" y="4375241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語音泡泡: 圓角矩形 13"/>
              <p:cNvSpPr/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: “right”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語音泡泡: 圓角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0"/>
                <a:stretch>
                  <a:fillRect r="-5687" b="-8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  <a:blipFill>
                <a:blip r:embed="rId11"/>
                <a:stretch>
                  <a:fillRect l="-3333" t="-5839" r="-6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17" y="4351763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圓角矩形 16"/>
              <p:cNvSpPr/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: “fire”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語音泡泡: 圓角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2"/>
                <a:stretch>
                  <a:fillRect l="-2387" r="-11671"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6423586" y="5569336"/>
            <a:ext cx="168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(kill an alien)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079793" y="3563876"/>
            <a:ext cx="440434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726059" y="3623770"/>
            <a:ext cx="706645" cy="8254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6" idx="2"/>
          </p:cNvCxnSpPr>
          <p:nvPr/>
        </p:nvCxnSpPr>
        <p:spPr>
          <a:xfrm flipV="1">
            <a:off x="6071030" y="3544052"/>
            <a:ext cx="1523144" cy="9126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  <a:blipFill>
                <a:blip r:embed="rId13"/>
                <a:stretch>
                  <a:fillRect l="-870" t="-5797" r="-4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7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5" grpId="0" animBg="1"/>
      <p:bldP spid="17" grpId="0" animBg="1"/>
      <p:bldP spid="19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65101" y="80962"/>
            <a:ext cx="5239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Example: Playing Video Game</a:t>
            </a:r>
            <a:endParaRPr lang="zh-TW" altLang="en-US" sz="3200" b="1" i="1" u="sng" dirty="0"/>
          </a:p>
        </p:txBody>
      </p:sp>
      <p:sp>
        <p:nvSpPr>
          <p:cNvPr id="2" name="文字方塊 1"/>
          <p:cNvSpPr txBox="1"/>
          <p:nvPr/>
        </p:nvSpPr>
        <p:spPr>
          <a:xfrm>
            <a:off x="172825" y="4164961"/>
            <a:ext cx="275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After many turns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9710" y="3851105"/>
            <a:ext cx="2889425" cy="190637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72825" y="4804294"/>
            <a:ext cx="2757715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語音泡泡: 圓角矩形 24"/>
              <p:cNvSpPr/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語音泡泡: 圓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9"/>
                <a:stretch>
                  <a:fillRect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  <a:blipFill>
                <a:blip r:embed="rId10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072100" y="4338615"/>
            <a:ext cx="2844643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Game Over</a:t>
            </a:r>
          </a:p>
          <a:p>
            <a:pPr algn="ctr"/>
            <a:r>
              <a:rPr lang="en-US" altLang="zh-TW" sz="2400" dirty="0"/>
              <a:t>(spaceship destroyed)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58305" y="3641741"/>
            <a:ext cx="2892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an </a:t>
            </a:r>
            <a:r>
              <a:rPr lang="en-US" altLang="zh-TW" sz="2800" b="1" i="1" u="sng" dirty="0"/>
              <a:t>episode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89760" y="5760247"/>
            <a:ext cx="291531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 want the total reward be maximized.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948AA5-5FFB-4E89-A4C9-F9F620D25F71}"/>
                  </a:ext>
                </a:extLst>
              </p:cNvPr>
              <p:cNvSpPr txBox="1"/>
              <p:nvPr/>
            </p:nvSpPr>
            <p:spPr>
              <a:xfrm>
                <a:off x="6089760" y="4164961"/>
                <a:ext cx="2315540" cy="1500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Total reward: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948AA5-5FFB-4E89-A4C9-F9F620D25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760" y="4164961"/>
                <a:ext cx="2315540" cy="1500091"/>
              </a:xfrm>
              <a:prstGeom prst="rect">
                <a:avLst/>
              </a:prstGeom>
              <a:blipFill>
                <a:blip r:embed="rId11"/>
                <a:stretch>
                  <a:fillRect l="-4211" t="-32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4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animBg="1"/>
      <p:bldP spid="27" grpId="0" animBg="1"/>
      <p:bldP spid="13" grpId="0" animBg="1"/>
      <p:bldP spid="23" grpId="0"/>
      <p:bldP spid="30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Actor, Environment, Reward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308C4E2-CCF4-45D9-A2CE-B3267DF820DE}"/>
              </a:ext>
            </a:extLst>
          </p:cNvPr>
          <p:cNvGrpSpPr/>
          <p:nvPr/>
        </p:nvGrpSpPr>
        <p:grpSpPr>
          <a:xfrm>
            <a:off x="2034943" y="3759593"/>
            <a:ext cx="5220165" cy="479603"/>
            <a:chOff x="1148094" y="5472380"/>
            <a:chExt cx="5220165" cy="4796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/>
                <p:nvPr/>
              </p:nvSpPr>
              <p:spPr>
                <a:xfrm>
                  <a:off x="2518359" y="5490318"/>
                  <a:ext cx="38499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359" y="5490318"/>
                  <a:ext cx="3849900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D5E2E76-8841-4D43-A775-864B758FB0E4}"/>
                </a:ext>
              </a:extLst>
            </p:cNvPr>
            <p:cNvSpPr txBox="1"/>
            <p:nvPr/>
          </p:nvSpPr>
          <p:spPr>
            <a:xfrm>
              <a:off x="1148094" y="5472380"/>
              <a:ext cx="1710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Trajectory</a:t>
              </a:r>
              <a:endParaRPr lang="zh-TW" altLang="en-US" sz="2400" b="1"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FF1AA549-BD5C-4BFF-B535-4EB30DDCB380}"/>
              </a:ext>
            </a:extLst>
          </p:cNvPr>
          <p:cNvSpPr/>
          <p:nvPr/>
        </p:nvSpPr>
        <p:spPr>
          <a:xfrm>
            <a:off x="2224016" y="2363561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1D1A10F-64D1-43B8-A1AC-537F09E788F0}"/>
              </a:ext>
            </a:extLst>
          </p:cNvPr>
          <p:cNvCxnSpPr/>
          <p:nvPr/>
        </p:nvCxnSpPr>
        <p:spPr>
          <a:xfrm>
            <a:off x="2733396" y="213827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6A68E0C-F940-4420-BBF3-4873FEFB1346}"/>
              </a:ext>
            </a:extLst>
          </p:cNvPr>
          <p:cNvCxnSpPr/>
          <p:nvPr/>
        </p:nvCxnSpPr>
        <p:spPr>
          <a:xfrm>
            <a:off x="2733396" y="298641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/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/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64661657-9AA2-4738-9F55-4F82FB7D627B}"/>
              </a:ext>
            </a:extLst>
          </p:cNvPr>
          <p:cNvSpPr/>
          <p:nvPr/>
        </p:nvSpPr>
        <p:spPr>
          <a:xfrm>
            <a:off x="3664365" y="2363561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78A6E2B-0BEE-4252-97A6-E49CC988A8DD}"/>
              </a:ext>
            </a:extLst>
          </p:cNvPr>
          <p:cNvCxnSpPr>
            <a:cxnSpLocks/>
          </p:cNvCxnSpPr>
          <p:nvPr/>
        </p:nvCxnSpPr>
        <p:spPr>
          <a:xfrm>
            <a:off x="4158525" y="3013503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/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C6A9E217-B0DC-4D99-9EA3-16EBD201E9D1}"/>
              </a:ext>
            </a:extLst>
          </p:cNvPr>
          <p:cNvSpPr/>
          <p:nvPr/>
        </p:nvSpPr>
        <p:spPr>
          <a:xfrm>
            <a:off x="854232" y="23577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C712418-DAA7-4C82-A485-A9A075559A22}"/>
              </a:ext>
            </a:extLst>
          </p:cNvPr>
          <p:cNvCxnSpPr/>
          <p:nvPr/>
        </p:nvCxnSpPr>
        <p:spPr>
          <a:xfrm>
            <a:off x="1363589" y="299829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/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/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C447040D-BDAC-463A-8DF7-9CD1F7D78ADD}"/>
              </a:ext>
            </a:extLst>
          </p:cNvPr>
          <p:cNvCxnSpPr/>
          <p:nvPr/>
        </p:nvCxnSpPr>
        <p:spPr>
          <a:xfrm>
            <a:off x="4154695" y="211665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95190741-A9A4-458C-8F60-D43011C61160}"/>
              </a:ext>
            </a:extLst>
          </p:cNvPr>
          <p:cNvSpPr/>
          <p:nvPr/>
        </p:nvSpPr>
        <p:spPr>
          <a:xfrm>
            <a:off x="2904846" y="1900728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5EC0EF2-1773-4009-9B13-AD0BAD609A70}"/>
              </a:ext>
            </a:extLst>
          </p:cNvPr>
          <p:cNvSpPr/>
          <p:nvPr/>
        </p:nvSpPr>
        <p:spPr>
          <a:xfrm>
            <a:off x="5098517" y="2379553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7AEB6C3-EC52-4153-836E-88D1460E5FEA}"/>
              </a:ext>
            </a:extLst>
          </p:cNvPr>
          <p:cNvCxnSpPr/>
          <p:nvPr/>
        </p:nvCxnSpPr>
        <p:spPr>
          <a:xfrm>
            <a:off x="5607897" y="215426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BBEC893-5622-4815-8DD5-9D504469A476}"/>
              </a:ext>
            </a:extLst>
          </p:cNvPr>
          <p:cNvCxnSpPr/>
          <p:nvPr/>
        </p:nvCxnSpPr>
        <p:spPr>
          <a:xfrm>
            <a:off x="5607897" y="300240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/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/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3D170850-EDCE-44CE-AF74-1BB81752AF10}"/>
              </a:ext>
            </a:extLst>
          </p:cNvPr>
          <p:cNvSpPr/>
          <p:nvPr/>
        </p:nvSpPr>
        <p:spPr>
          <a:xfrm>
            <a:off x="6538866" y="2379553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EF950136-AFCD-41DA-875A-A0765680D7C1}"/>
              </a:ext>
            </a:extLst>
          </p:cNvPr>
          <p:cNvCxnSpPr/>
          <p:nvPr/>
        </p:nvCxnSpPr>
        <p:spPr>
          <a:xfrm>
            <a:off x="7039430" y="30121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/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/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C310BEB-6E38-4D70-A289-EF3B184B0876}"/>
              </a:ext>
            </a:extLst>
          </p:cNvPr>
          <p:cNvCxnSpPr/>
          <p:nvPr/>
        </p:nvCxnSpPr>
        <p:spPr>
          <a:xfrm>
            <a:off x="7029196" y="213264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手繪多邊形: 圖案 73">
            <a:extLst>
              <a:ext uri="{FF2B5EF4-FFF2-40B4-BE49-F238E27FC236}">
                <a16:creationId xmlns:a16="http://schemas.microsoft.com/office/drawing/2014/main" id="{076B76BF-3855-47A3-A21C-0C2439E3B6A0}"/>
              </a:ext>
            </a:extLst>
          </p:cNvPr>
          <p:cNvSpPr/>
          <p:nvPr/>
        </p:nvSpPr>
        <p:spPr>
          <a:xfrm>
            <a:off x="577934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E37A00F-945D-49F1-B413-2F88B1ACD1A2}"/>
              </a:ext>
            </a:extLst>
          </p:cNvPr>
          <p:cNvSpPr txBox="1"/>
          <p:nvPr/>
        </p:nvSpPr>
        <p:spPr>
          <a:xfrm>
            <a:off x="7626838" y="2357775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6C68FC44-2949-4D8D-BC1D-7058AA76A721}"/>
              </a:ext>
            </a:extLst>
          </p:cNvPr>
          <p:cNvSpPr/>
          <p:nvPr/>
        </p:nvSpPr>
        <p:spPr>
          <a:xfrm>
            <a:off x="149519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0BD6B0A4-D8D6-4634-934C-297D767B48F5}"/>
              </a:ext>
            </a:extLst>
          </p:cNvPr>
          <p:cNvSpPr/>
          <p:nvPr/>
        </p:nvSpPr>
        <p:spPr>
          <a:xfrm>
            <a:off x="4352495" y="1925686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871800B-74C2-4081-AC2A-1588F0D5C98A}"/>
                  </a:ext>
                </a:extLst>
              </p:cNvPr>
              <p:cNvSpPr txBox="1"/>
              <p:nvPr/>
            </p:nvSpPr>
            <p:spPr>
              <a:xfrm>
                <a:off x="577066" y="4260532"/>
                <a:ext cx="930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871800B-74C2-4081-AC2A-1588F0D5C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66" y="4260532"/>
                <a:ext cx="93083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9C61F6C-4083-4EDC-AA92-AE15445EB98E}"/>
                  </a:ext>
                </a:extLst>
              </p:cNvPr>
              <p:cNvSpPr/>
              <p:nvPr/>
            </p:nvSpPr>
            <p:spPr>
              <a:xfrm>
                <a:off x="641350" y="4834620"/>
                <a:ext cx="8277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9C61F6C-4083-4EDC-AA92-AE15445E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0" y="4834620"/>
                <a:ext cx="82779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9B73B67-39A2-4822-9DF0-60142D42C78E}"/>
                  </a:ext>
                </a:extLst>
              </p:cNvPr>
              <p:cNvSpPr/>
              <p:nvPr/>
            </p:nvSpPr>
            <p:spPr>
              <a:xfrm>
                <a:off x="641350" y="5429792"/>
                <a:ext cx="5552995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9B73B67-39A2-4822-9DF0-60142D42C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0" y="5429792"/>
                <a:ext cx="5552995" cy="13038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94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3444</TotalTime>
  <Words>1507</Words>
  <Application>Microsoft Office PowerPoint</Application>
  <PresentationFormat>如螢幕大小 (4:3)</PresentationFormat>
  <Paragraphs>385</Paragraphs>
  <Slides>29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等线</vt:lpstr>
      <vt:lpstr>微軟正黑體</vt:lpstr>
      <vt:lpstr>新細明體</vt:lpstr>
      <vt:lpstr>Arial</vt:lpstr>
      <vt:lpstr>Calibri</vt:lpstr>
      <vt:lpstr>Calibri Light</vt:lpstr>
      <vt:lpstr>Cambria Math</vt:lpstr>
      <vt:lpstr>Times New Roman</vt:lpstr>
      <vt:lpstr>Office 佈景主題</vt:lpstr>
      <vt:lpstr>Proximal Policy Optimization (PPO)</vt:lpstr>
      <vt:lpstr>DeepMind</vt:lpstr>
      <vt:lpstr>OpenAI</vt:lpstr>
      <vt:lpstr>Policy Gradient (Review)</vt:lpstr>
      <vt:lpstr>Basic Components </vt:lpstr>
      <vt:lpstr>Policy of Actor</vt:lpstr>
      <vt:lpstr>PowerPoint 簡報</vt:lpstr>
      <vt:lpstr>PowerPoint 簡報</vt:lpstr>
      <vt:lpstr>Actor, Environment, Reward </vt:lpstr>
      <vt:lpstr>Actor, Environment, Reward </vt:lpstr>
      <vt:lpstr>Policy Gradient</vt:lpstr>
      <vt:lpstr>Policy Gradient</vt:lpstr>
      <vt:lpstr>PowerPoint 簡報</vt:lpstr>
      <vt:lpstr>Tip 1: Add a Baseline</vt:lpstr>
      <vt:lpstr>Tip 2: Assign Suitable Credit</vt:lpstr>
      <vt:lpstr>Tip 2: Assign Suitable Credit</vt:lpstr>
      <vt:lpstr>From on-policy  to off-policy</vt:lpstr>
      <vt:lpstr>On-policy v.s. Off-policy</vt:lpstr>
      <vt:lpstr>On-policy → Off-policy</vt:lpstr>
      <vt:lpstr>Issue of Importance Sampling</vt:lpstr>
      <vt:lpstr>Issue of Importance Sampling</vt:lpstr>
      <vt:lpstr>On-policy → Off-policy</vt:lpstr>
      <vt:lpstr>On-policy → Off-policy</vt:lpstr>
      <vt:lpstr>Add Constraint</vt:lpstr>
      <vt:lpstr>PPO / TRPO</vt:lpstr>
      <vt:lpstr>PPO algorithm</vt:lpstr>
      <vt:lpstr>PowerPoint 簡報</vt:lpstr>
      <vt:lpstr>PowerPoint 簡報</vt:lpstr>
      <vt:lpstr>Experimental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84</cp:revision>
  <dcterms:created xsi:type="dcterms:W3CDTF">2018-05-27T12:52:25Z</dcterms:created>
  <dcterms:modified xsi:type="dcterms:W3CDTF">2018-06-01T07:38:19Z</dcterms:modified>
</cp:coreProperties>
</file>